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4" r:id="rId2"/>
    <p:sldId id="287" r:id="rId3"/>
    <p:sldId id="260" r:id="rId4"/>
    <p:sldId id="261" r:id="rId5"/>
    <p:sldId id="262" r:id="rId6"/>
    <p:sldId id="258" r:id="rId7"/>
    <p:sldId id="270" r:id="rId8"/>
    <p:sldId id="289" r:id="rId9"/>
    <p:sldId id="267" r:id="rId10"/>
    <p:sldId id="268" r:id="rId11"/>
    <p:sldId id="269" r:id="rId12"/>
    <p:sldId id="271" r:id="rId13"/>
    <p:sldId id="273" r:id="rId14"/>
    <p:sldId id="280" r:id="rId15"/>
    <p:sldId id="279" r:id="rId16"/>
    <p:sldId id="281" r:id="rId17"/>
    <p:sldId id="290" r:id="rId18"/>
    <p:sldId id="277" r:id="rId19"/>
    <p:sldId id="275" r:id="rId20"/>
    <p:sldId id="291" r:id="rId21"/>
    <p:sldId id="293" r:id="rId22"/>
    <p:sldId id="295" r:id="rId23"/>
    <p:sldId id="304" r:id="rId24"/>
    <p:sldId id="303" r:id="rId25"/>
    <p:sldId id="283" r:id="rId26"/>
    <p:sldId id="297" r:id="rId27"/>
    <p:sldId id="296" r:id="rId28"/>
    <p:sldId id="301" r:id="rId29"/>
    <p:sldId id="302" r:id="rId30"/>
    <p:sldId id="305" r:id="rId31"/>
    <p:sldId id="284" r:id="rId32"/>
    <p:sldId id="306" r:id="rId33"/>
    <p:sldId id="307" r:id="rId34"/>
    <p:sldId id="285" r:id="rId35"/>
    <p:sldId id="28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D9D9D9"/>
    <a:srgbClr val="FFFFFF"/>
    <a:srgbClr val="FF0000"/>
    <a:srgbClr val="F44336"/>
    <a:srgbClr val="F2F2F2"/>
    <a:srgbClr val="FBE5D6"/>
    <a:srgbClr val="F4B183"/>
    <a:srgbClr val="777472"/>
    <a:srgbClr val="219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76293" autoAdjust="0"/>
  </p:normalViewPr>
  <p:slideViewPr>
    <p:cSldViewPr snapToGrid="0">
      <p:cViewPr>
        <p:scale>
          <a:sx n="66" d="100"/>
          <a:sy n="66" d="100"/>
        </p:scale>
        <p:origin x="3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688;&#50629;\project\2nd_project\&#44208;&#44284;\semi_result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688;&#50629;\project\2nd_project\&#44208;&#44284;\semi_result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Sheet1!$P$3:$P$27</c:f>
              <c:strCache>
                <c:ptCount val="25"/>
                <c:pt idx="0">
                  <c:v>강남구 </c:v>
                </c:pt>
                <c:pt idx="1">
                  <c:v>관악구 </c:v>
                </c:pt>
                <c:pt idx="2">
                  <c:v>노원구 </c:v>
                </c:pt>
                <c:pt idx="3">
                  <c:v>송파구 </c:v>
                </c:pt>
                <c:pt idx="4">
                  <c:v>중구 </c:v>
                </c:pt>
                <c:pt idx="5">
                  <c:v>영등포구 </c:v>
                </c:pt>
                <c:pt idx="6">
                  <c:v>강동구 </c:v>
                </c:pt>
                <c:pt idx="7">
                  <c:v>성북구 </c:v>
                </c:pt>
                <c:pt idx="8">
                  <c:v>용산구 </c:v>
                </c:pt>
                <c:pt idx="9">
                  <c:v>마포구 </c:v>
                </c:pt>
                <c:pt idx="10">
                  <c:v>강서구 </c:v>
                </c:pt>
                <c:pt idx="11">
                  <c:v>서초구 </c:v>
                </c:pt>
                <c:pt idx="12">
                  <c:v>도봉구 </c:v>
                </c:pt>
                <c:pt idx="13">
                  <c:v>강북구 </c:v>
                </c:pt>
                <c:pt idx="14">
                  <c:v>종로구 </c:v>
                </c:pt>
                <c:pt idx="15">
                  <c:v>동작구 </c:v>
                </c:pt>
                <c:pt idx="16">
                  <c:v>중랑구 </c:v>
                </c:pt>
                <c:pt idx="17">
                  <c:v>은평구 </c:v>
                </c:pt>
                <c:pt idx="18">
                  <c:v>구로구 </c:v>
                </c:pt>
                <c:pt idx="19">
                  <c:v>동대문구 </c:v>
                </c:pt>
                <c:pt idx="20">
                  <c:v>서대문구 </c:v>
                </c:pt>
                <c:pt idx="21">
                  <c:v>광진구 </c:v>
                </c:pt>
                <c:pt idx="22">
                  <c:v>양천구 </c:v>
                </c:pt>
                <c:pt idx="23">
                  <c:v>성동구 </c:v>
                </c:pt>
                <c:pt idx="24">
                  <c:v>금천구 </c:v>
                </c:pt>
              </c:strCache>
            </c:strRef>
          </c:cat>
          <c:val>
            <c:numRef>
              <c:f>Sheet1!$Q$3:$Q$27</c:f>
              <c:numCache>
                <c:formatCode>General</c:formatCode>
                <c:ptCount val="25"/>
                <c:pt idx="0">
                  <c:v>17612</c:v>
                </c:pt>
                <c:pt idx="1">
                  <c:v>14382</c:v>
                </c:pt>
                <c:pt idx="2">
                  <c:v>14010</c:v>
                </c:pt>
                <c:pt idx="3">
                  <c:v>13438</c:v>
                </c:pt>
                <c:pt idx="4">
                  <c:v>12438</c:v>
                </c:pt>
                <c:pt idx="5">
                  <c:v>11838</c:v>
                </c:pt>
                <c:pt idx="6">
                  <c:v>10768</c:v>
                </c:pt>
                <c:pt idx="7">
                  <c:v>10545</c:v>
                </c:pt>
                <c:pt idx="8">
                  <c:v>10317</c:v>
                </c:pt>
                <c:pt idx="9">
                  <c:v>10307</c:v>
                </c:pt>
                <c:pt idx="10">
                  <c:v>9766</c:v>
                </c:pt>
                <c:pt idx="11">
                  <c:v>9506</c:v>
                </c:pt>
                <c:pt idx="12">
                  <c:v>9326</c:v>
                </c:pt>
                <c:pt idx="13">
                  <c:v>9326</c:v>
                </c:pt>
                <c:pt idx="14">
                  <c:v>9197</c:v>
                </c:pt>
                <c:pt idx="15">
                  <c:v>9177</c:v>
                </c:pt>
                <c:pt idx="16">
                  <c:v>9100</c:v>
                </c:pt>
                <c:pt idx="17">
                  <c:v>8967</c:v>
                </c:pt>
                <c:pt idx="18">
                  <c:v>8695</c:v>
                </c:pt>
                <c:pt idx="19">
                  <c:v>8504</c:v>
                </c:pt>
                <c:pt idx="20">
                  <c:v>7686</c:v>
                </c:pt>
                <c:pt idx="21">
                  <c:v>7448</c:v>
                </c:pt>
                <c:pt idx="22">
                  <c:v>6796</c:v>
                </c:pt>
                <c:pt idx="23">
                  <c:v>6170</c:v>
                </c:pt>
                <c:pt idx="24">
                  <c:v>5128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1-4E5B-9988-61BAA39467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"/>
        <c:overlap val="-66"/>
        <c:axId val="1574319071"/>
        <c:axId val="1574334047"/>
      </c:barChart>
      <c:catAx>
        <c:axId val="1574319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4334047"/>
        <c:crosses val="autoZero"/>
        <c:auto val="1"/>
        <c:lblAlgn val="ctr"/>
        <c:lblOffset val="100"/>
        <c:noMultiLvlLbl val="0"/>
      </c:catAx>
      <c:valAx>
        <c:axId val="157433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743190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Sheet1!$K$66</c:f>
              <c:strCache>
                <c:ptCount val="1"/>
                <c:pt idx="0">
                  <c:v>2009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Sheet1!$L$66:$W$66</c:f>
              <c:numCache>
                <c:formatCode>General</c:formatCode>
                <c:ptCount val="12"/>
                <c:pt idx="0">
                  <c:v>48905</c:v>
                </c:pt>
                <c:pt idx="1">
                  <c:v>43639</c:v>
                </c:pt>
                <c:pt idx="2">
                  <c:v>48570</c:v>
                </c:pt>
                <c:pt idx="3">
                  <c:v>47344</c:v>
                </c:pt>
                <c:pt idx="4">
                  <c:v>48717</c:v>
                </c:pt>
                <c:pt idx="5">
                  <c:v>47026</c:v>
                </c:pt>
                <c:pt idx="6">
                  <c:v>48362</c:v>
                </c:pt>
                <c:pt idx="7">
                  <c:v>48687</c:v>
                </c:pt>
                <c:pt idx="8">
                  <c:v>47249</c:v>
                </c:pt>
                <c:pt idx="9">
                  <c:v>48294</c:v>
                </c:pt>
                <c:pt idx="10">
                  <c:v>47035</c:v>
                </c:pt>
                <c:pt idx="11">
                  <c:v>48376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F9D-4EA0-AC73-C2434853C39C}"/>
            </c:ext>
          </c:extLst>
        </c:ser>
        <c:ser>
          <c:idx val="1"/>
          <c:order val="1"/>
          <c:tx>
            <c:strRef>
              <c:f>Sheet1!$K$67</c:f>
              <c:strCache>
                <c:ptCount val="1"/>
                <c:pt idx="0">
                  <c:v>2010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Sheet1!$L$67:$W$67</c:f>
              <c:numCache>
                <c:formatCode>General</c:formatCode>
                <c:ptCount val="12"/>
                <c:pt idx="0">
                  <c:v>48576</c:v>
                </c:pt>
                <c:pt idx="1">
                  <c:v>43778</c:v>
                </c:pt>
                <c:pt idx="2">
                  <c:v>48392</c:v>
                </c:pt>
                <c:pt idx="3">
                  <c:v>46787</c:v>
                </c:pt>
                <c:pt idx="4">
                  <c:v>48463</c:v>
                </c:pt>
                <c:pt idx="5">
                  <c:v>46958</c:v>
                </c:pt>
                <c:pt idx="6">
                  <c:v>48546</c:v>
                </c:pt>
                <c:pt idx="7">
                  <c:v>48480</c:v>
                </c:pt>
                <c:pt idx="8">
                  <c:v>47017</c:v>
                </c:pt>
                <c:pt idx="9">
                  <c:v>48706</c:v>
                </c:pt>
                <c:pt idx="10">
                  <c:v>46744</c:v>
                </c:pt>
                <c:pt idx="11">
                  <c:v>48837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F9D-4EA0-AC73-C2434853C39C}"/>
            </c:ext>
          </c:extLst>
        </c:ser>
        <c:ser>
          <c:idx val="2"/>
          <c:order val="2"/>
          <c:tx>
            <c:strRef>
              <c:f>Sheet1!$K$68</c:f>
              <c:strCache>
                <c:ptCount val="1"/>
                <c:pt idx="0">
                  <c:v>2011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Sheet1!$L$68:$W$68</c:f>
              <c:numCache>
                <c:formatCode>General</c:formatCode>
                <c:ptCount val="12"/>
                <c:pt idx="0">
                  <c:v>48352</c:v>
                </c:pt>
                <c:pt idx="1">
                  <c:v>43706</c:v>
                </c:pt>
                <c:pt idx="2">
                  <c:v>49110</c:v>
                </c:pt>
                <c:pt idx="3">
                  <c:v>47129</c:v>
                </c:pt>
                <c:pt idx="4">
                  <c:v>48675</c:v>
                </c:pt>
                <c:pt idx="5">
                  <c:v>47279</c:v>
                </c:pt>
                <c:pt idx="6">
                  <c:v>48693</c:v>
                </c:pt>
                <c:pt idx="7">
                  <c:v>48518</c:v>
                </c:pt>
                <c:pt idx="8">
                  <c:v>47339</c:v>
                </c:pt>
                <c:pt idx="9">
                  <c:v>48612</c:v>
                </c:pt>
                <c:pt idx="10">
                  <c:v>47161</c:v>
                </c:pt>
                <c:pt idx="11">
                  <c:v>48066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F9D-4EA0-AC73-C2434853C39C}"/>
            </c:ext>
          </c:extLst>
        </c:ser>
        <c:ser>
          <c:idx val="3"/>
          <c:order val="3"/>
          <c:tx>
            <c:strRef>
              <c:f>Sheet1!$K$69</c:f>
              <c:strCache>
                <c:ptCount val="1"/>
                <c:pt idx="0">
                  <c:v>2012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Sheet1!$L$69:$W$69</c:f>
              <c:numCache>
                <c:formatCode>General</c:formatCode>
                <c:ptCount val="12"/>
                <c:pt idx="0">
                  <c:v>48596</c:v>
                </c:pt>
                <c:pt idx="1">
                  <c:v>45187</c:v>
                </c:pt>
                <c:pt idx="2">
                  <c:v>48151</c:v>
                </c:pt>
                <c:pt idx="3">
                  <c:v>47095</c:v>
                </c:pt>
                <c:pt idx="4">
                  <c:v>48806</c:v>
                </c:pt>
                <c:pt idx="5">
                  <c:v>47105</c:v>
                </c:pt>
                <c:pt idx="6">
                  <c:v>48724</c:v>
                </c:pt>
                <c:pt idx="7">
                  <c:v>48396</c:v>
                </c:pt>
                <c:pt idx="8">
                  <c:v>47118</c:v>
                </c:pt>
                <c:pt idx="9">
                  <c:v>48608</c:v>
                </c:pt>
                <c:pt idx="10">
                  <c:v>47152</c:v>
                </c:pt>
                <c:pt idx="11">
                  <c:v>48120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F9D-4EA0-AC73-C2434853C39C}"/>
            </c:ext>
          </c:extLst>
        </c:ser>
        <c:ser>
          <c:idx val="4"/>
          <c:order val="4"/>
          <c:tx>
            <c:strRef>
              <c:f>Sheet1!$K$70</c:f>
              <c:strCache>
                <c:ptCount val="1"/>
                <c:pt idx="0">
                  <c:v>2013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Sheet1!$L$70:$W$70</c:f>
              <c:numCache>
                <c:formatCode>General</c:formatCode>
                <c:ptCount val="12"/>
                <c:pt idx="0">
                  <c:v>48733</c:v>
                </c:pt>
                <c:pt idx="1">
                  <c:v>43684</c:v>
                </c:pt>
                <c:pt idx="2">
                  <c:v>48117</c:v>
                </c:pt>
                <c:pt idx="3">
                  <c:v>46834</c:v>
                </c:pt>
                <c:pt idx="4">
                  <c:v>48754</c:v>
                </c:pt>
                <c:pt idx="5">
                  <c:v>47317</c:v>
                </c:pt>
                <c:pt idx="6">
                  <c:v>48689</c:v>
                </c:pt>
                <c:pt idx="7">
                  <c:v>48645</c:v>
                </c:pt>
                <c:pt idx="8">
                  <c:v>47238</c:v>
                </c:pt>
                <c:pt idx="9">
                  <c:v>48955</c:v>
                </c:pt>
                <c:pt idx="10">
                  <c:v>47044</c:v>
                </c:pt>
                <c:pt idx="11">
                  <c:v>48352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AF9D-4EA0-AC73-C2434853C39C}"/>
            </c:ext>
          </c:extLst>
        </c:ser>
        <c:ser>
          <c:idx val="5"/>
          <c:order val="5"/>
          <c:tx>
            <c:strRef>
              <c:f>Sheet1!$K$71</c:f>
              <c:strCache>
                <c:ptCount val="1"/>
                <c:pt idx="0">
                  <c:v>2014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Sheet1!$L$71:$W$71</c:f>
              <c:numCache>
                <c:formatCode>General</c:formatCode>
                <c:ptCount val="12"/>
                <c:pt idx="0">
                  <c:v>48733</c:v>
                </c:pt>
                <c:pt idx="1">
                  <c:v>43684</c:v>
                </c:pt>
                <c:pt idx="2">
                  <c:v>48117</c:v>
                </c:pt>
                <c:pt idx="3">
                  <c:v>46834</c:v>
                </c:pt>
                <c:pt idx="4">
                  <c:v>48754</c:v>
                </c:pt>
                <c:pt idx="5">
                  <c:v>47317</c:v>
                </c:pt>
                <c:pt idx="6">
                  <c:v>48689</c:v>
                </c:pt>
                <c:pt idx="7">
                  <c:v>48645</c:v>
                </c:pt>
                <c:pt idx="8">
                  <c:v>47238</c:v>
                </c:pt>
                <c:pt idx="9">
                  <c:v>48955</c:v>
                </c:pt>
                <c:pt idx="10">
                  <c:v>47044</c:v>
                </c:pt>
                <c:pt idx="11">
                  <c:v>48352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F9D-4EA0-AC73-C2434853C39C}"/>
            </c:ext>
          </c:extLst>
        </c:ser>
        <c:ser>
          <c:idx val="6"/>
          <c:order val="6"/>
          <c:tx>
            <c:strRef>
              <c:f>Sheet1!$K$72</c:f>
              <c:strCache>
                <c:ptCount val="1"/>
                <c:pt idx="0">
                  <c:v>2015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Sheet1!$L$72:$W$72</c:f>
              <c:numCache>
                <c:formatCode>General</c:formatCode>
                <c:ptCount val="12"/>
                <c:pt idx="0">
                  <c:v>48136</c:v>
                </c:pt>
                <c:pt idx="1">
                  <c:v>44148</c:v>
                </c:pt>
                <c:pt idx="2">
                  <c:v>48385</c:v>
                </c:pt>
                <c:pt idx="3">
                  <c:v>47304</c:v>
                </c:pt>
                <c:pt idx="4">
                  <c:v>48528</c:v>
                </c:pt>
                <c:pt idx="5">
                  <c:v>46413</c:v>
                </c:pt>
                <c:pt idx="6">
                  <c:v>48404</c:v>
                </c:pt>
                <c:pt idx="7">
                  <c:v>48663</c:v>
                </c:pt>
                <c:pt idx="8">
                  <c:v>47100</c:v>
                </c:pt>
                <c:pt idx="9">
                  <c:v>48265</c:v>
                </c:pt>
                <c:pt idx="10">
                  <c:v>47147</c:v>
                </c:pt>
                <c:pt idx="11">
                  <c:v>48353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AF9D-4EA0-AC73-C2434853C39C}"/>
            </c:ext>
          </c:extLst>
        </c:ser>
        <c:ser>
          <c:idx val="7"/>
          <c:order val="7"/>
          <c:tx>
            <c:strRef>
              <c:f>Sheet1!$K$73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Sheet1!$L$73:$W$73</c:f>
              <c:numCache>
                <c:formatCode>General</c:formatCode>
                <c:ptCount val="12"/>
                <c:pt idx="0">
                  <c:v>48809</c:v>
                </c:pt>
                <c:pt idx="1">
                  <c:v>45478</c:v>
                </c:pt>
                <c:pt idx="2">
                  <c:v>48500</c:v>
                </c:pt>
                <c:pt idx="3">
                  <c:v>46810</c:v>
                </c:pt>
                <c:pt idx="4">
                  <c:v>48484</c:v>
                </c:pt>
                <c:pt idx="5">
                  <c:v>47405</c:v>
                </c:pt>
                <c:pt idx="6">
                  <c:v>48086</c:v>
                </c:pt>
                <c:pt idx="7">
                  <c:v>48546</c:v>
                </c:pt>
                <c:pt idx="8">
                  <c:v>47216</c:v>
                </c:pt>
                <c:pt idx="9">
                  <c:v>48780</c:v>
                </c:pt>
                <c:pt idx="10">
                  <c:v>46968</c:v>
                </c:pt>
                <c:pt idx="11">
                  <c:v>48434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F9D-4EA0-AC73-C2434853C39C}"/>
            </c:ext>
          </c:extLst>
        </c:ser>
        <c:ser>
          <c:idx val="8"/>
          <c:order val="8"/>
          <c:tx>
            <c:strRef>
              <c:f>Sheet1!$K$74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Sheet1!$L$65:$W$65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Sheet1!$L$74:$W$74</c:f>
              <c:numCache>
                <c:formatCode>General</c:formatCode>
                <c:ptCount val="12"/>
                <c:pt idx="0">
                  <c:v>48395</c:v>
                </c:pt>
                <c:pt idx="1">
                  <c:v>43671</c:v>
                </c:pt>
                <c:pt idx="2">
                  <c:v>48855</c:v>
                </c:pt>
                <c:pt idx="3">
                  <c:v>46714</c:v>
                </c:pt>
                <c:pt idx="4">
                  <c:v>48344</c:v>
                </c:pt>
                <c:pt idx="5">
                  <c:v>46547</c:v>
                </c:pt>
                <c:pt idx="6">
                  <c:v>48700</c:v>
                </c:pt>
                <c:pt idx="7">
                  <c:v>48182</c:v>
                </c:pt>
                <c:pt idx="8">
                  <c:v>46716</c:v>
                </c:pt>
                <c:pt idx="9">
                  <c:v>48609</c:v>
                </c:pt>
                <c:pt idx="10">
                  <c:v>46709</c:v>
                </c:pt>
                <c:pt idx="11">
                  <c:v>48695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F9D-4EA0-AC73-C2434853C3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58348815"/>
        <c:axId val="1158344239"/>
      </c:lineChart>
      <c:catAx>
        <c:axId val="11583488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8344239"/>
        <c:crosses val="autoZero"/>
        <c:auto val="1"/>
        <c:lblAlgn val="ctr"/>
        <c:lblOffset val="100"/>
        <c:noMultiLvlLbl val="0"/>
      </c:catAx>
      <c:valAx>
        <c:axId val="11583442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583488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477D4-A4C5-4DA1-BB70-B4C80E51A5E7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6631F-4EE3-4A3B-8818-E707FA67C1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31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631F-4EE3-4A3B-8818-E707FA67C11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9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musical</a:t>
            </a:r>
          </a:p>
          <a:p>
            <a:r>
              <a:rPr lang="en-US" altLang="ko-KR" dirty="0" smtClean="0"/>
              <a:t>IQR = Q3 - Q1 = 16.25 - 6.25 = 10.00</a:t>
            </a:r>
          </a:p>
          <a:p>
            <a:r>
              <a:rPr lang="en-US" altLang="ko-KR" dirty="0" smtClean="0"/>
              <a:t>Q3 + 1.5*IQR = 16.25 + 1.5*10.00 = 31.25</a:t>
            </a:r>
          </a:p>
          <a:p>
            <a:r>
              <a:rPr lang="en-US" altLang="ko-KR" dirty="0" smtClean="0"/>
              <a:t>(31.25 </a:t>
            </a:r>
            <a:r>
              <a:rPr lang="ko-KR" altLang="en-US" dirty="0" smtClean="0"/>
              <a:t>이상의 데이터 개수</a:t>
            </a:r>
            <a:r>
              <a:rPr lang="en-US" altLang="ko-KR" dirty="0" smtClean="0"/>
              <a:t>) = 1029 -1014 = 15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theater</a:t>
            </a:r>
          </a:p>
          <a:p>
            <a:r>
              <a:rPr lang="en-US" altLang="ko-KR" dirty="0" smtClean="0"/>
              <a:t>IQR = Q3 - Q1 = 11.25 - 5.00 = 6.25</a:t>
            </a:r>
          </a:p>
          <a:p>
            <a:r>
              <a:rPr lang="en-US" altLang="ko-KR" dirty="0" smtClean="0"/>
              <a:t>Q3 + 1.5*IQR = 11.25 + 1.5*6.25 = 20.62</a:t>
            </a:r>
          </a:p>
          <a:p>
            <a:r>
              <a:rPr lang="en-US" altLang="ko-KR" dirty="0" smtClean="0"/>
              <a:t>(20.62 </a:t>
            </a:r>
            <a:r>
              <a:rPr lang="ko-KR" altLang="en-US" dirty="0" smtClean="0"/>
              <a:t>이상의 데이터 개수</a:t>
            </a:r>
            <a:r>
              <a:rPr lang="en-US" altLang="ko-KR" dirty="0" smtClean="0"/>
              <a:t>) = 1034 - 981 = 53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concert</a:t>
            </a:r>
          </a:p>
          <a:p>
            <a:r>
              <a:rPr lang="en-US" altLang="ko-KR" dirty="0" smtClean="0"/>
              <a:t>IQR = Q3 - Q1 = 8.75 - 2.50 = 6.25</a:t>
            </a:r>
          </a:p>
          <a:p>
            <a:r>
              <a:rPr lang="en-US" altLang="ko-KR" dirty="0" smtClean="0"/>
              <a:t>Q3 + 1.5*IQR = 8.75 + 1.5*6.25 = 18.12</a:t>
            </a:r>
          </a:p>
          <a:p>
            <a:r>
              <a:rPr lang="en-US" altLang="ko-KR" dirty="0" smtClean="0"/>
              <a:t>(20.62 </a:t>
            </a:r>
            <a:r>
              <a:rPr lang="ko-KR" altLang="en-US" dirty="0" smtClean="0"/>
              <a:t>이상의 데이터 개수</a:t>
            </a:r>
            <a:r>
              <a:rPr lang="en-US" altLang="ko-KR" dirty="0" smtClean="0"/>
              <a:t>) = 745 - 701 = 44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classic</a:t>
            </a:r>
          </a:p>
          <a:p>
            <a:r>
              <a:rPr lang="en-US" altLang="ko-KR" dirty="0" smtClean="0"/>
              <a:t>IQR = Q3 - Q1 = 8.75 - 3.75 = 5.00</a:t>
            </a:r>
          </a:p>
          <a:p>
            <a:r>
              <a:rPr lang="en-US" altLang="ko-KR" dirty="0" smtClean="0"/>
              <a:t>Q3 + 1.5*IQR = 8.75 + 1.5*5.00 = 16.25</a:t>
            </a:r>
          </a:p>
          <a:p>
            <a:r>
              <a:rPr lang="en-US" altLang="ko-KR" dirty="0" smtClean="0"/>
              <a:t>(20.62 </a:t>
            </a:r>
            <a:r>
              <a:rPr lang="ko-KR" altLang="en-US" dirty="0" smtClean="0"/>
              <a:t>이상의 데이터 개수</a:t>
            </a:r>
            <a:r>
              <a:rPr lang="en-US" altLang="ko-KR" dirty="0" smtClean="0"/>
              <a:t>) = 1013 - 959 = 54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631F-4EE3-4A3B-8818-E707FA67C11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5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C6631F-4EE3-4A3B-8818-E707FA67C11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56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324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336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944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19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087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77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82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29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681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190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416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341CCE-B485-4E8D-80F0-4CB006948BE1}" type="datetimeFigureOut">
              <a:rPr lang="ko-KR" altLang="en-US" smtClean="0"/>
              <a:t>2018-11-09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96A55-0AAC-4330-9A3B-66E14BAF87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146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6538" y="2824361"/>
            <a:ext cx="47644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신규 공연 브랜드 기획</a:t>
            </a:r>
            <a:endParaRPr lang="ko-KR" altLang="en-US" sz="4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2" y="2684616"/>
            <a:ext cx="877445" cy="94733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940189" y="1572487"/>
            <a:ext cx="4720364" cy="4860368"/>
            <a:chOff x="7118431" y="1572487"/>
            <a:chExt cx="4720364" cy="4860368"/>
          </a:xfrm>
        </p:grpSpPr>
        <p:sp>
          <p:nvSpPr>
            <p:cNvPr id="5" name="직사각형 4"/>
            <p:cNvSpPr/>
            <p:nvPr/>
          </p:nvSpPr>
          <p:spPr>
            <a:xfrm>
              <a:off x="7118431" y="4444114"/>
              <a:ext cx="4720364" cy="198874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7314835" y="4801825"/>
              <a:ext cx="4226793" cy="1388001"/>
              <a:chOff x="7314835" y="4801825"/>
              <a:chExt cx="4226793" cy="1388001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8120784" y="5358829"/>
                <a:ext cx="7264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김민주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8120784" y="5820494"/>
                <a:ext cx="7344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박정훈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8855078" y="5358829"/>
                <a:ext cx="6351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|  I T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855078" y="5820494"/>
                <a:ext cx="7681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|  </a:t>
                </a:r>
                <a:r>
                  <a:rPr lang="ko-KR" altLang="en-US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통계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14835" y="4801825"/>
                <a:ext cx="1428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Team Billy</a:t>
                </a:r>
                <a:endParaRPr lang="ko-KR" altLang="en-US" sz="2400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9861241" y="5358829"/>
                <a:ext cx="7296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김태리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861241" y="5820494"/>
                <a:ext cx="7457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err="1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송재환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0595535" y="5358829"/>
                <a:ext cx="9460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|  </a:t>
                </a:r>
                <a:r>
                  <a:rPr lang="ko-KR" altLang="en-US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도메인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0595535" y="5820494"/>
                <a:ext cx="6799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서울남산 장체 M" panose="02020503020101020101" pitchFamily="18" charset="-127"/>
                    <a:ea typeface="서울남산 장체 M" panose="02020503020101020101" pitchFamily="18" charset="-127"/>
                  </a:rPr>
                  <a:t>|  PM</a:t>
                </a:r>
                <a:endParaRPr lang="ko-KR" altLang="en-US" dirty="0">
                  <a:latin typeface="서울남산 장체 M" panose="02020503020101020101" pitchFamily="18" charset="-127"/>
                  <a:ea typeface="서울남산 장체 M" panose="02020503020101020101" pitchFamily="18" charset="-127"/>
                </a:endParaRPr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4" t="24040" r="31604" b="26678"/>
            <a:stretch/>
          </p:blipFill>
          <p:spPr>
            <a:xfrm>
              <a:off x="7837225" y="1572487"/>
              <a:ext cx="3784922" cy="3379809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9490188" y="4455689"/>
              <a:ext cx="371053" cy="35771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1902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4569" y="6361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763756" y="2718775"/>
            <a:ext cx="3008644" cy="105360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096564" y="2928781"/>
            <a:ext cx="227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CUSTOMER</a:t>
            </a:r>
            <a:endParaRPr lang="ko-KR" altLang="en-US" sz="3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127774" y="1609082"/>
            <a:ext cx="652133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분석한</a:t>
            </a:r>
            <a:r>
              <a:rPr lang="en-US" altLang="ko-KR" sz="115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ko-KR" altLang="en-US" sz="115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것들</a:t>
            </a:r>
            <a:endParaRPr lang="ko-KR" altLang="en-US" sz="115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15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4569" y="6361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372374" y="1392335"/>
            <a:ext cx="2152042" cy="85163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39682" y="1688584"/>
            <a:ext cx="16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AGE GROUP</a:t>
            </a:r>
            <a:endParaRPr lang="ko-KR" altLang="en-US" sz="2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372374" y="830582"/>
            <a:ext cx="2152042" cy="753630"/>
            <a:chOff x="4763756" y="2718775"/>
            <a:chExt cx="3008644" cy="1053606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4763756" y="2718775"/>
              <a:ext cx="3008644" cy="1053606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77476" y="2961145"/>
              <a:ext cx="1576330" cy="461665"/>
            </a:xfrm>
            <a:prstGeom prst="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4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CUSTOMER</a:t>
              </a:r>
              <a:endParaRPr lang="ko-KR" altLang="en-US" sz="24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>
            <a:off x="2321074" y="5069713"/>
            <a:ext cx="801511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321074" y="4201611"/>
            <a:ext cx="801511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321074" y="3368234"/>
            <a:ext cx="801511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321074" y="2465408"/>
            <a:ext cx="8015118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074" y="1003946"/>
            <a:ext cx="7886219" cy="59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8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4569" y="6361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2050" name="Picture 2" descr="TRUMP HILLARY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67"/>
          <a:stretch/>
        </p:blipFill>
        <p:spPr bwMode="auto">
          <a:xfrm>
            <a:off x="727792" y="2045824"/>
            <a:ext cx="2769544" cy="31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TRUMP HILLARY 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0"/>
          <a:stretch/>
        </p:blipFill>
        <p:spPr bwMode="auto">
          <a:xfrm>
            <a:off x="8690673" y="2036115"/>
            <a:ext cx="2773896" cy="311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302762" y="3112103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2016</a:t>
            </a:r>
            <a:r>
              <a:rPr lang="ko-KR" altLang="en-US" sz="3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년 </a:t>
            </a:r>
            <a:endParaRPr lang="en-US" altLang="ko-KR" sz="36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12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1227578" y="4885573"/>
            <a:ext cx="196769" cy="196769"/>
          </a:xfrm>
          <a:prstGeom prst="ellipse">
            <a:avLst/>
          </a:prstGeom>
          <a:solidFill>
            <a:srgbClr val="777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1227578" y="5274212"/>
            <a:ext cx="196769" cy="196769"/>
          </a:xfrm>
          <a:prstGeom prst="ellipse">
            <a:avLst/>
          </a:prstGeom>
          <a:solidFill>
            <a:srgbClr val="F443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511140" y="4810866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Hillary Clinton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8542" y="5199505"/>
            <a:ext cx="1471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Donald Trump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52818" y="4638708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2015.11 ~ 2016.9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445" y="1688763"/>
            <a:ext cx="3607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Google Trend </a:t>
            </a:r>
            <a:r>
              <a:rPr lang="ko-KR" altLang="en-US" sz="320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검색량</a:t>
            </a:r>
            <a:endParaRPr lang="ko-KR" altLang="en-US" sz="32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578" y="2471194"/>
            <a:ext cx="9705749" cy="205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24542" y="1201596"/>
            <a:ext cx="3084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NAVER </a:t>
            </a:r>
            <a:r>
              <a:rPr lang="en-US" altLang="ko-KR" sz="280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DataLap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4432" y="4892498"/>
            <a:ext cx="196399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연령대</a:t>
            </a:r>
            <a:endParaRPr lang="en-US" altLang="ko-KR" sz="20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50~54, 55~60</a:t>
            </a:r>
          </a:p>
          <a:p>
            <a:r>
              <a:rPr lang="ko-KR" altLang="en-US" sz="20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기간</a:t>
            </a:r>
            <a:endParaRPr lang="en-US" altLang="ko-KR" sz="2000" dirty="0" smtClean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  <a:p>
            <a:r>
              <a:rPr lang="en-US" altLang="ko-KR" sz="2000" dirty="0" smtClean="0">
                <a:latin typeface="서울남산 장체 M" panose="02020503020101020101" pitchFamily="18" charset="-127"/>
                <a:ea typeface="서울남산 장체 M" panose="02020503020101020101" pitchFamily="18" charset="-127"/>
              </a:rPr>
              <a:t>2016.1 ~ 2018.11</a:t>
            </a:r>
            <a:endParaRPr lang="ko-KR" altLang="en-US" sz="2000" dirty="0">
              <a:latin typeface="서울남산 장체 M" panose="02020503020101020101" pitchFamily="18" charset="-127"/>
              <a:ea typeface="서울남산 장체 M" panose="020205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l="18369" t="10513" r="19103" b="8119"/>
          <a:stretch/>
        </p:blipFill>
        <p:spPr>
          <a:xfrm>
            <a:off x="3658757" y="1132683"/>
            <a:ext cx="6958443" cy="509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106593" y="830582"/>
            <a:ext cx="8380071" cy="5530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577" y="1003103"/>
            <a:ext cx="7930226" cy="5147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03834" y="40017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뮤지컬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999060" y="400174"/>
            <a:ext cx="55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연극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920362" y="40017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콘서트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00735" y="400174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클래식</a:t>
            </a:r>
            <a:endParaRPr lang="ko-KR" altLang="en-US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03005" y="1087154"/>
            <a:ext cx="970343" cy="165604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759127" y="1087154"/>
            <a:ext cx="970343" cy="288743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49973" y="1087154"/>
            <a:ext cx="970343" cy="331415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6750" y="3397916"/>
            <a:ext cx="1633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이상치 확인</a:t>
            </a:r>
            <a:endParaRPr lang="en-US" altLang="ko-KR" sz="20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r>
              <a:rPr lang="en-US" altLang="ko-KR" sz="2000" spc="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Q3 + 1.5IQR</a:t>
            </a:r>
            <a:endParaRPr lang="ko-KR" altLang="en-US" sz="2000" spc="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775542" y="1087155"/>
            <a:ext cx="970343" cy="409830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6750" y="2874696"/>
            <a:ext cx="1545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BOXPLOT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84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106593" y="830582"/>
            <a:ext cx="8380071" cy="5530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275609" y="966997"/>
            <a:ext cx="3937892" cy="2555932"/>
            <a:chOff x="1844300" y="914059"/>
            <a:chExt cx="4127539" cy="267902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300" y="914059"/>
              <a:ext cx="4127539" cy="267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3463501" y="983879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뮤지컬</a:t>
              </a:r>
              <a:endPara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383772" y="966997"/>
            <a:ext cx="3937892" cy="2555932"/>
            <a:chOff x="6446401" y="3757226"/>
            <a:chExt cx="4127539" cy="2679024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401" y="3757226"/>
              <a:ext cx="4127539" cy="267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1" name="TextBox 30"/>
            <p:cNvSpPr txBox="1"/>
            <p:nvPr/>
          </p:nvSpPr>
          <p:spPr>
            <a:xfrm>
              <a:off x="8241023" y="3808392"/>
              <a:ext cx="5565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연극</a:t>
              </a:r>
              <a:endPara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274770" y="3656093"/>
            <a:ext cx="3937892" cy="2555932"/>
            <a:chOff x="6446401" y="914059"/>
            <a:chExt cx="4127539" cy="2679024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401" y="914059"/>
              <a:ext cx="4127539" cy="267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4" name="TextBox 33"/>
            <p:cNvSpPr txBox="1"/>
            <p:nvPr/>
          </p:nvSpPr>
          <p:spPr>
            <a:xfrm>
              <a:off x="8136099" y="930110"/>
              <a:ext cx="7344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콘서트</a:t>
              </a:r>
              <a:endPara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6365884" y="3662109"/>
            <a:ext cx="3937892" cy="2555932"/>
            <a:chOff x="1844299" y="3757226"/>
            <a:chExt cx="4127539" cy="2679024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299" y="3757226"/>
              <a:ext cx="4127539" cy="267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37" name="TextBox 36"/>
            <p:cNvSpPr txBox="1"/>
            <p:nvPr/>
          </p:nvSpPr>
          <p:spPr>
            <a:xfrm>
              <a:off x="3452280" y="3808392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클래식</a:t>
              </a:r>
              <a:endPara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476167" y="3118612"/>
            <a:ext cx="11993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검색량</a:t>
            </a:r>
            <a:endParaRPr lang="en-US" altLang="ko-KR" sz="28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추세선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8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2106593" y="830582"/>
            <a:ext cx="8380071" cy="5530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/>
          <p:cNvGrpSpPr/>
          <p:nvPr/>
        </p:nvGrpSpPr>
        <p:grpSpPr>
          <a:xfrm>
            <a:off x="2275609" y="966997"/>
            <a:ext cx="3937892" cy="2555932"/>
            <a:chOff x="1844300" y="914059"/>
            <a:chExt cx="4127539" cy="2679024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4300" y="914059"/>
              <a:ext cx="4127539" cy="26790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8" name="TextBox 27"/>
            <p:cNvSpPr txBox="1"/>
            <p:nvPr/>
          </p:nvSpPr>
          <p:spPr>
            <a:xfrm>
              <a:off x="3463501" y="983879"/>
              <a:ext cx="7264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뮤지컬</a:t>
              </a:r>
              <a:endParaRPr lang="ko-KR" altLang="en-US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296628" y="4040638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뮤지컬 선택 이유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8893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-23446" y="0"/>
            <a:ext cx="1222678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26226" y="2507272"/>
            <a:ext cx="3627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130" dirty="0" smtClean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MUSICAL</a:t>
            </a:r>
            <a:endParaRPr lang="ko-KR" altLang="en-US" sz="7200" spc="130" dirty="0"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6200" y="3437858"/>
            <a:ext cx="244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1000" dirty="0" smtClean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세부 분석</a:t>
            </a:r>
            <a:endParaRPr lang="ko-KR" altLang="en-US" sz="3600" spc="1000" dirty="0"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0" t="25222" r="31569" b="45047"/>
          <a:stretch/>
        </p:blipFill>
        <p:spPr>
          <a:xfrm>
            <a:off x="8889357" y="1678328"/>
            <a:ext cx="1713538" cy="1423685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10816936" y="4623955"/>
            <a:ext cx="0" cy="13612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816936" y="3304310"/>
            <a:ext cx="0" cy="35536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평행 사변형 22"/>
          <p:cNvSpPr/>
          <p:nvPr/>
        </p:nvSpPr>
        <p:spPr>
          <a:xfrm rot="5400000">
            <a:off x="8861951" y="3238438"/>
            <a:ext cx="2522397" cy="4213900"/>
          </a:xfrm>
          <a:prstGeom prst="parallelogram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03343" y="4543108"/>
            <a:ext cx="2084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10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기획 방향</a:t>
            </a:r>
            <a:endParaRPr lang="ko-KR" altLang="en-US" sz="2800" spc="10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96931" y="5066328"/>
            <a:ext cx="2090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10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예산 기준</a:t>
            </a:r>
            <a:endParaRPr lang="ko-KR" altLang="en-US" sz="2800" spc="10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740213" y="5587593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800" spc="1000" dirty="0" smtClean="0"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solidFill>
                  <a:schemeClr val="accent2">
                    <a:lumMod val="60000"/>
                    <a:lumOff val="40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기획 시기</a:t>
            </a:r>
            <a:endParaRPr lang="ko-KR" altLang="en-US" sz="2800" spc="1000" dirty="0"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olidFill>
                <a:schemeClr val="accent2">
                  <a:lumMod val="60000"/>
                  <a:lumOff val="40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10816936" y="4499264"/>
            <a:ext cx="0" cy="1891145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 flipV="1">
            <a:off x="3702817" y="5972536"/>
            <a:ext cx="7034515" cy="105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3281642" y="4100170"/>
            <a:ext cx="4797487" cy="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3363" y="2026908"/>
            <a:ext cx="7433165" cy="50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2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-23446" y="0"/>
            <a:ext cx="1222678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t="3513" r="-3294" b="12666"/>
          <a:stretch/>
        </p:blipFill>
        <p:spPr>
          <a:xfrm>
            <a:off x="2967754" y="3370853"/>
            <a:ext cx="4750472" cy="1966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65541" y="313043"/>
            <a:ext cx="2130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기획 방향 분석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14451" y="2975505"/>
            <a:ext cx="2119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자연어 처리</a:t>
            </a:r>
            <a:endParaRPr lang="ko-KR" altLang="en-US" sz="36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30859" y="1480499"/>
            <a:ext cx="798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최고의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02759" y="3631528"/>
            <a:ext cx="1303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연출에 감탄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02198" y="4667311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영감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62725" y="2322495"/>
            <a:ext cx="805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놀라움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34325" y="4007026"/>
            <a:ext cx="100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즐거웠다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32495" y="2195635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배우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18746" y="2595745"/>
            <a:ext cx="598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>
                    <a:lumMod val="85000"/>
                  </a:schemeClr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가족</a:t>
            </a:r>
            <a:endParaRPr lang="ko-KR" altLang="en-US" sz="2000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>
                  <a:lumMod val="85000"/>
                </a:schemeClr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t="3513" r="-3294" b="12666"/>
          <a:stretch/>
        </p:blipFill>
        <p:spPr>
          <a:xfrm>
            <a:off x="7979405" y="81583"/>
            <a:ext cx="4750472" cy="196674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2" t="1" r="-1" b="-1421"/>
          <a:stretch/>
        </p:blipFill>
        <p:spPr>
          <a:xfrm>
            <a:off x="115105" y="751464"/>
            <a:ext cx="4368139" cy="22844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-7085" r="-11314" b="1917"/>
          <a:stretch/>
        </p:blipFill>
        <p:spPr>
          <a:xfrm flipH="1">
            <a:off x="5214451" y="4490861"/>
            <a:ext cx="6999001" cy="2572759"/>
          </a:xfrm>
          <a:prstGeom prst="rect">
            <a:avLst/>
          </a:prstGeom>
        </p:spPr>
      </p:pic>
      <p:cxnSp>
        <p:nvCxnSpPr>
          <p:cNvPr id="3" name="직선 연결선 2"/>
          <p:cNvCxnSpPr>
            <a:stCxn id="9" idx="2"/>
          </p:cNvCxnSpPr>
          <p:nvPr/>
        </p:nvCxnSpPr>
        <p:spPr>
          <a:xfrm>
            <a:off x="4430168" y="1880609"/>
            <a:ext cx="1284832" cy="10392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13" idx="3"/>
          </p:cNvCxnSpPr>
          <p:nvPr/>
        </p:nvCxnSpPr>
        <p:spPr>
          <a:xfrm>
            <a:off x="2967754" y="2522550"/>
            <a:ext cx="2144573" cy="5531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4114800" y="3470565"/>
            <a:ext cx="1007918" cy="4987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10" idx="2"/>
          </p:cNvCxnSpPr>
          <p:nvPr/>
        </p:nvCxnSpPr>
        <p:spPr>
          <a:xfrm flipH="1">
            <a:off x="6889173" y="2595745"/>
            <a:ext cx="144046" cy="3137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5" idx="1"/>
          </p:cNvCxnSpPr>
          <p:nvPr/>
        </p:nvCxnSpPr>
        <p:spPr>
          <a:xfrm flipH="1">
            <a:off x="7346373" y="2795800"/>
            <a:ext cx="1272373" cy="3006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 flipV="1">
            <a:off x="7387937" y="3449783"/>
            <a:ext cx="446808" cy="1870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stCxn id="12" idx="0"/>
          </p:cNvCxnSpPr>
          <p:nvPr/>
        </p:nvCxnSpPr>
        <p:spPr>
          <a:xfrm flipH="1" flipV="1">
            <a:off x="6483927" y="3647209"/>
            <a:ext cx="517392" cy="1020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t="3513" r="-3294" b="12666"/>
          <a:stretch/>
        </p:blipFill>
        <p:spPr>
          <a:xfrm>
            <a:off x="-1517354" y="5284003"/>
            <a:ext cx="4750472" cy="196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6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4882366" y="3105835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236,372,100</a:t>
            </a:r>
            <a:endParaRPr lang="ko-KR" altLang="en-US" sz="36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938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56539" y="5246957"/>
            <a:ext cx="5323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INTERPARK </a:t>
            </a:r>
            <a:r>
              <a:rPr lang="ko-KR" altLang="en-US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뮤지컬 관람 리뷰 자연어 처리 결과 </a:t>
            </a:r>
            <a: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/>
            </a:r>
            <a:b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</a:br>
            <a: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상위 </a:t>
            </a:r>
            <a:r>
              <a:rPr lang="ko-KR" altLang="en-US" sz="1600" spc="40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공감순</a:t>
            </a:r>
            <a:r>
              <a:rPr lang="ko-KR" altLang="en-US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160</a:t>
            </a:r>
            <a:r>
              <a:rPr lang="ko-KR" altLang="en-US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개 리뷰</a:t>
            </a:r>
            <a:r>
              <a:rPr lang="en-US" altLang="ko-KR" sz="16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16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1546211"/>
            <a:ext cx="8150964" cy="34752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98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1546211"/>
            <a:ext cx="8150964" cy="34752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342177" y="1112520"/>
            <a:ext cx="9860216" cy="4709161"/>
          </a:xfrm>
          <a:prstGeom prst="rect">
            <a:avLst/>
          </a:prstGeom>
          <a:solidFill>
            <a:srgbClr val="F44336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2177" y="492077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의미 있는 상위 키워드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0795" y="1429242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모차르트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(72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00795" y="2132264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감동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(39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00795" y="2835286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토요일밤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(27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00795" y="353830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임태경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(24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00795" y="4241330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헤드윅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00795" y="4944354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토니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06577" y="1429242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임차르트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(15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06577" y="2132264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임태경님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(13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06577" y="2835286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박효신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06577" y="3538308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정그랭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06577" y="424133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토미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06577" y="4944354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조드윅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67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03" y="1546211"/>
            <a:ext cx="8150964" cy="34752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1342177" y="1112520"/>
            <a:ext cx="9860216" cy="4709161"/>
          </a:xfrm>
          <a:prstGeom prst="rect">
            <a:avLst/>
          </a:prstGeom>
          <a:solidFill>
            <a:srgbClr val="F44336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42177" y="492077"/>
            <a:ext cx="3671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의미 있는 상위 키워드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00795" y="1429242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모차르트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(72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12073" y="2835286"/>
            <a:ext cx="21611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감동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(39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06577" y="3532500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토요일밤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(27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00795" y="3538308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임태경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(24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6577" y="1461933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헤드윅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00795" y="4944354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토니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(20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00795" y="2132264"/>
            <a:ext cx="2831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임차르트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(15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00795" y="2835286"/>
            <a:ext cx="28087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임태경님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(13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96958" y="4241330"/>
            <a:ext cx="2489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박효신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(12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93752" y="4944354"/>
            <a:ext cx="2492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정그랭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00795" y="424133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토미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96958" y="2144174"/>
            <a:ext cx="2494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err="1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조드윅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(10</a:t>
            </a:r>
            <a:r>
              <a:rPr lang="ko-KR" altLang="en-US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회</a:t>
            </a:r>
            <a:r>
              <a:rPr lang="en-US" altLang="ko-KR" sz="2800" spc="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ko-KR" altLang="en-US" sz="2800" spc="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4600" y="1234440"/>
            <a:ext cx="3368040" cy="289560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91546" y="1234440"/>
            <a:ext cx="3368040" cy="1508760"/>
          </a:xfrm>
          <a:prstGeom prst="roundRect">
            <a:avLst/>
          </a:prstGeom>
          <a:noFill/>
          <a:ln w="381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85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9617" y="2183717"/>
            <a:ext cx="2528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기획 방향 정리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48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55" y="696654"/>
            <a:ext cx="7910918" cy="59490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476029" y="526646"/>
            <a:ext cx="9483970" cy="5814646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48526" y="1032896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고객 거주지역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25669" y="1424223"/>
            <a:ext cx="22076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5128 ~ 17612</a:t>
            </a:r>
            <a:r>
              <a:rPr lang="en-US" altLang="ko-KR" sz="1200" spc="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200" spc="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명</a:t>
            </a:r>
            <a:r>
              <a:rPr lang="en-US" altLang="ko-KR" sz="1200" spc="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2000" spc="2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99441" y="1771295"/>
            <a:ext cx="5592867" cy="3997569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3" name="차트 12"/>
          <p:cNvGraphicFramePr>
            <a:graphicFrameLocks/>
          </p:cNvGraphicFramePr>
          <p:nvPr/>
        </p:nvGraphicFramePr>
        <p:xfrm>
          <a:off x="3199441" y="1781908"/>
          <a:ext cx="5541519" cy="4000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3371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55" y="696654"/>
            <a:ext cx="7910918" cy="59490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8526" y="1032896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부동산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실거래가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8526" y="1418764"/>
            <a:ext cx="2428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아파트 매매 기준</a:t>
            </a:r>
            <a:r>
              <a:rPr lang="en-US" altLang="ko-KR" sz="1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1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단위 만원</a:t>
            </a:r>
            <a:r>
              <a:rPr lang="en-US" altLang="ko-KR" sz="16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16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01168" y="1875068"/>
            <a:ext cx="23743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spc="2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34,454 ~ 149,685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26301" y="4606544"/>
            <a:ext cx="8515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300" dirty="0" smtClean="0">
                <a:ln>
                  <a:solidFill>
                    <a:schemeClr val="tx1"/>
                  </a:solidFill>
                </a:ln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강 남 구</a:t>
            </a:r>
            <a:endParaRPr lang="en-US" altLang="ko-KR" sz="1200" spc="300" dirty="0" smtClean="0">
              <a:ln>
                <a:solidFill>
                  <a:schemeClr val="tx1"/>
                </a:solidFill>
              </a:ln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algn="ctr"/>
            <a:r>
              <a:rPr lang="en-US" altLang="ko-KR" sz="1200" spc="200" dirty="0" smtClean="0">
                <a:ln>
                  <a:solidFill>
                    <a:schemeClr val="tx1"/>
                  </a:solidFill>
                </a:ln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149,685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8731" y="1699221"/>
            <a:ext cx="851515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300" dirty="0" smtClean="0">
                <a:ln>
                  <a:solidFill>
                    <a:schemeClr val="tx1"/>
                  </a:solidFill>
                </a:ln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도 봉 구</a:t>
            </a:r>
            <a:endParaRPr lang="en-US" altLang="ko-KR" sz="1200" spc="300" dirty="0" smtClean="0">
              <a:ln>
                <a:solidFill>
                  <a:schemeClr val="tx1"/>
                </a:solidFill>
              </a:ln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pPr algn="ctr"/>
            <a:r>
              <a:rPr lang="en-US" altLang="ko-KR" sz="1200" spc="200" dirty="0" smtClean="0">
                <a:ln>
                  <a:solidFill>
                    <a:schemeClr val="tx1"/>
                  </a:solidFill>
                </a:ln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35,454</a:t>
            </a:r>
          </a:p>
        </p:txBody>
      </p:sp>
    </p:spTree>
    <p:extLst>
      <p:ext uri="{BB962C8B-B14F-4D97-AF65-F5344CB8AC3E}">
        <p14:creationId xmlns:p14="http://schemas.microsoft.com/office/powerpoint/2010/main" val="495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062" y="705476"/>
            <a:ext cx="7910918" cy="5949074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5753833" y="3305908"/>
            <a:ext cx="3282462" cy="3282462"/>
          </a:xfrm>
          <a:prstGeom prst="ellipse">
            <a:avLst/>
          </a:prstGeom>
          <a:noFill/>
          <a:ln w="57150">
            <a:solidFill>
              <a:srgbClr val="F4433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57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127" y="2743199"/>
            <a:ext cx="2351751" cy="100270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727792" y="1490094"/>
            <a:ext cx="4709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가장 많이 언급된 공연의 공연장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792" y="2656671"/>
            <a:ext cx="3214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세종문화회관 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(60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번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792" y="3158169"/>
            <a:ext cx="4273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국립극장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해오름극장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(38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번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92" y="3659668"/>
            <a:ext cx="4727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예술의전당 오페라 극장 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(18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번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792" y="4161167"/>
            <a:ext cx="4350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블루스퀘어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인터파크홀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(7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번</a:t>
            </a:r>
            <a:r>
              <a:rPr lang="en-US" altLang="ko-KR" sz="24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2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792" y="1490094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현재 공연 기준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티켓가격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792" y="2656671"/>
            <a:ext cx="4434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세종문화회관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더플레이댓고우즈롱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792" y="3158169"/>
            <a:ext cx="515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국립극장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해오름극장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토요일밤의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열기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16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92" y="3659668"/>
            <a:ext cx="496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예술의전당 오페라 극장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웃는 남자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792" y="4161167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블루스퀘어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인터파크홀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엘리자벳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16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8754" y="2037788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VIP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8194" y="2037788"/>
            <a:ext cx="40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84581" y="203778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39298" y="2037788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5336" y="2656671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6638" y="3158169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120,000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6638" y="36596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150,000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6638" y="41611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150,000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0511" y="2656671"/>
            <a:ext cx="130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6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1814" y="3158169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100,000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1814" y="36596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130,000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11814" y="41611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130,000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70868" y="2656671"/>
            <a:ext cx="130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70869" y="315816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60,000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70869" y="36596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90,000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0869" y="41611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90,000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56044" y="315816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56044" y="36596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56044" y="41611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296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7792" y="1490094"/>
            <a:ext cx="3648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현재 공연 기준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티켓가격</a:t>
            </a:r>
            <a:endParaRPr lang="en-US" altLang="ko-KR" sz="24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792" y="2656671"/>
            <a:ext cx="4434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세종문화회관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더플레이댓고우즈롱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792" y="3158169"/>
            <a:ext cx="5150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국립극장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해오름극장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토요일밤의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열기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16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7792" y="3659668"/>
            <a:ext cx="4961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예술의전당 오페라 극장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웃는 남자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7792" y="4161167"/>
            <a:ext cx="4673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블루스퀘어 </a:t>
            </a:r>
            <a:r>
              <a:rPr lang="ko-KR" altLang="en-US" sz="24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인터파크홀</a:t>
            </a:r>
            <a:r>
              <a:rPr lang="ko-KR" altLang="en-US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1600" spc="45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엘리자벳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1600" spc="45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28754" y="2037788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VIP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8194" y="2037788"/>
            <a:ext cx="402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784581" y="2037788"/>
            <a:ext cx="386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39298" y="2037788"/>
            <a:ext cx="417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</a:t>
            </a:r>
            <a:endParaRPr lang="en-US" altLang="ko-KR" sz="24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85336" y="2656671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26638" y="3158169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120,000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26638" y="36596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150,000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6638" y="41611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150,000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570511" y="2656671"/>
            <a:ext cx="130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6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411814" y="3158169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100,000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411814" y="36596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130,000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11814" y="4161167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130,000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870868" y="2656671"/>
            <a:ext cx="130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870869" y="315816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60,000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870869" y="36596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90,000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870869" y="41611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90,000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256044" y="3158169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256044" y="36596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256044" y="4161167"/>
            <a:ext cx="1300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70,000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52609" y="4883800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122,500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49169" y="4875893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105,000</a:t>
            </a:r>
            <a:r>
              <a:rPr lang="ko-KR" altLang="en-US" sz="1600" spc="45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원</a:t>
            </a:r>
            <a:endParaRPr lang="en-US" altLang="ko-KR" sz="1600" spc="45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6076055" y="4665785"/>
            <a:ext cx="13094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449169" y="4665785"/>
            <a:ext cx="13094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586155" y="1277815"/>
            <a:ext cx="11043138" cy="3985847"/>
          </a:xfrm>
          <a:prstGeom prst="rect">
            <a:avLst/>
          </a:prstGeom>
          <a:solidFill>
            <a:srgbClr val="FFFFFF">
              <a:alpha val="6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967046" y="1910863"/>
            <a:ext cx="2883877" cy="3311492"/>
            <a:chOff x="5967046" y="1910863"/>
            <a:chExt cx="2883877" cy="3311492"/>
          </a:xfrm>
        </p:grpSpPr>
        <p:sp>
          <p:nvSpPr>
            <p:cNvPr id="3" name="직사각형 2"/>
            <p:cNvSpPr/>
            <p:nvPr/>
          </p:nvSpPr>
          <p:spPr>
            <a:xfrm>
              <a:off x="5967046" y="1910863"/>
              <a:ext cx="2883877" cy="3311492"/>
            </a:xfrm>
            <a:prstGeom prst="rect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990492" y="1951759"/>
              <a:ext cx="2836985" cy="3241564"/>
            </a:xfrm>
            <a:prstGeom prst="rect">
              <a:avLst/>
            </a:prstGeom>
            <a:solidFill>
              <a:srgbClr val="FF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990491" y="3179968"/>
              <a:ext cx="2836985" cy="663555"/>
            </a:xfrm>
            <a:prstGeom prst="rect">
              <a:avLst/>
            </a:prstGeom>
            <a:solidFill>
              <a:schemeClr val="bg1"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54989" y="3280912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45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113,750</a:t>
              </a:r>
              <a:r>
                <a:rPr lang="ko-KR" altLang="en-US" sz="2400" spc="45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원</a:t>
              </a:r>
              <a:endParaRPr lang="en-US" altLang="ko-KR" sz="2400" spc="45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20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331161" y="1127666"/>
            <a:ext cx="2593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PAUL McCartney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1161" y="2393868"/>
            <a:ext cx="1406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Beyonce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29874" y="1127666"/>
            <a:ext cx="1685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Sam Smith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9874" y="2393868"/>
            <a:ext cx="1412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Coldplay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957005" y="1127666"/>
            <a:ext cx="1701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Lady Gaga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57005" y="2393868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Metallica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40618" y="4873055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…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1161" y="3660071"/>
            <a:ext cx="1040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정명훈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9874" y="3660071"/>
            <a:ext cx="2420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Kendrick Lamar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57005" y="3660071"/>
            <a:ext cx="9380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Muse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822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9617" y="2183717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예산 정리</a:t>
            </a:r>
            <a:endParaRPr lang="ko-KR" altLang="en-US" sz="2800" spc="4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816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20987" y="1027605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월별 가입자</a:t>
            </a:r>
            <a:endParaRPr lang="en-US" altLang="ko-KR" sz="28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708220"/>
              </p:ext>
            </p:extLst>
          </p:nvPr>
        </p:nvGraphicFramePr>
        <p:xfrm>
          <a:off x="2492182" y="1675554"/>
          <a:ext cx="7528560" cy="4517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직사각형 2"/>
          <p:cNvSpPr/>
          <p:nvPr/>
        </p:nvSpPr>
        <p:spPr>
          <a:xfrm>
            <a:off x="2259993" y="1613189"/>
            <a:ext cx="7992938" cy="4641865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561640" y="1814453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507529" y="1814453"/>
            <a:ext cx="1621436" cy="1079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453418" y="1814453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99306" y="1814453"/>
            <a:ext cx="1621436" cy="1079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61640" y="3365461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07529" y="3365461"/>
            <a:ext cx="1621436" cy="1079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453418" y="3365461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399306" y="3365461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561640" y="4916469"/>
            <a:ext cx="1621436" cy="1079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507529" y="4916469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453418" y="4916469"/>
            <a:ext cx="1621436" cy="1079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8399306" y="4916469"/>
            <a:ext cx="1621436" cy="107921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70833" y="181445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16722" y="181445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2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62611" y="181445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3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08499" y="181445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4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0833" y="336546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016722" y="336546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6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62611" y="336546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7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08499" y="336546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8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70833" y="492421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9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16722" y="492421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10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62611" y="492421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11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908499" y="492421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12</a:t>
            </a:r>
            <a:r>
              <a:rPr lang="ko-KR" altLang="en-US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月</a:t>
            </a:r>
            <a:endParaRPr lang="en-US" altLang="ko-KR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497" y="2234573"/>
            <a:ext cx="452660" cy="488713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591" y="2234573"/>
            <a:ext cx="452660" cy="48871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28" y="3797157"/>
            <a:ext cx="452660" cy="48871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06" y="3797157"/>
            <a:ext cx="452660" cy="48871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94" y="3810111"/>
            <a:ext cx="452660" cy="48871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12" y="5357247"/>
            <a:ext cx="452660" cy="48871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694" y="5349502"/>
            <a:ext cx="452660" cy="4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0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93" y="1613190"/>
            <a:ext cx="7992938" cy="463935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06" y="1887850"/>
            <a:ext cx="452660" cy="4887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92" y="779398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신용카드 승인 내역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</a:t>
            </a:r>
            <a:r>
              <a:rPr lang="en-US" altLang="ko-KR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/</a:t>
            </a:r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문화 부분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757" y="1760529"/>
            <a:ext cx="452660" cy="4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993" y="1613190"/>
            <a:ext cx="7992938" cy="4639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7792" y="779398"/>
            <a:ext cx="2840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신용카드 승인 내역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</a:t>
            </a:r>
            <a:r>
              <a:rPr lang="en-US" altLang="ko-KR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/</a:t>
            </a:r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문화 부분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259993" y="1610395"/>
            <a:ext cx="7992938" cy="4642147"/>
          </a:xfrm>
          <a:prstGeom prst="rect">
            <a:avLst/>
          </a:prstGeom>
          <a:solidFill>
            <a:srgbClr val="D9D9D9">
              <a:alpha val="5686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59993" y="3868785"/>
            <a:ext cx="7992938" cy="1096353"/>
          </a:xfrm>
          <a:prstGeom prst="rect">
            <a:avLst/>
          </a:prstGeom>
          <a:solidFill>
            <a:srgbClr val="F8CBA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957754" y="1610395"/>
            <a:ext cx="4295177" cy="2817766"/>
            <a:chOff x="5957754" y="1610395"/>
            <a:chExt cx="4295177" cy="28177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220" b="38501"/>
            <a:stretch/>
          </p:blipFill>
          <p:spPr>
            <a:xfrm>
              <a:off x="5957754" y="1610395"/>
              <a:ext cx="4295177" cy="281776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6106" y="1887850"/>
              <a:ext cx="452660" cy="488713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1757" y="1760529"/>
              <a:ext cx="452660" cy="488713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2662694" y="4043440"/>
            <a:ext cx="74767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5</a:t>
            </a:r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월과 </a:t>
            </a:r>
            <a:r>
              <a:rPr lang="en-US" altLang="ko-KR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10</a:t>
            </a:r>
            <a:r>
              <a:rPr lang="ko-KR" altLang="en-US" sz="24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월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  <a:p>
            <a:r>
              <a:rPr lang="en-US" altLang="ko-KR" sz="2000" spc="400" dirty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(</a:t>
            </a:r>
            <a:r>
              <a:rPr lang="ko-KR" altLang="en-US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예술</a:t>
            </a:r>
            <a:r>
              <a:rPr lang="en-US" altLang="ko-KR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/</a:t>
            </a:r>
            <a:r>
              <a:rPr lang="ko-KR" altLang="en-US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문화에 대한 카드 </a:t>
            </a:r>
            <a:r>
              <a:rPr lang="ko-KR" altLang="en-US" sz="2000" spc="400" dirty="0" err="1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승인량이</a:t>
            </a:r>
            <a:r>
              <a:rPr lang="ko-KR" altLang="en-US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많고</a:t>
            </a:r>
            <a:r>
              <a:rPr lang="en-US" altLang="ko-KR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, </a:t>
            </a:r>
            <a:r>
              <a:rPr lang="ko-KR" altLang="en-US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가입자수도 많은 달</a:t>
            </a:r>
            <a:r>
              <a:rPr lang="en-US" altLang="ko-KR" sz="20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  <a:endParaRPr lang="en-US" altLang="ko-KR" sz="24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622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39696" y="2465243"/>
            <a:ext cx="1712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제한 사항</a:t>
            </a:r>
            <a:endParaRPr lang="en-US" altLang="ko-KR" sz="28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79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39696" y="2465243"/>
            <a:ext cx="1709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보안 사항</a:t>
            </a:r>
            <a:endParaRPr lang="en-US" altLang="ko-KR" sz="2800" spc="400" dirty="0" smtClean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3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1F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íëì¹´ë ìí¼ì½ìí¸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2091" b="5235"/>
          <a:stretch/>
        </p:blipFill>
        <p:spPr bwMode="auto">
          <a:xfrm>
            <a:off x="4342435" y="2512682"/>
            <a:ext cx="3507129" cy="183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40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06491" y="2767280"/>
            <a:ext cx="44607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SUPER KRAZY </a:t>
            </a:r>
          </a:p>
          <a:p>
            <a:r>
              <a:rPr lang="en-US" altLang="ko-KR" sz="4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CULTURE CONTENTS</a:t>
            </a:r>
            <a:endParaRPr lang="ko-KR" altLang="en-US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9" t="45667" r="47548" b="46536"/>
          <a:stretch/>
        </p:blipFill>
        <p:spPr>
          <a:xfrm>
            <a:off x="7368988" y="2649229"/>
            <a:ext cx="654425" cy="650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829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95130" y="2626528"/>
            <a:ext cx="3605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기존고객 만족 및 신규고객 유치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2" y="254981"/>
            <a:ext cx="503250" cy="54333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68214" y="1435261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기획 목적</a:t>
            </a:r>
            <a:endParaRPr lang="ko-KR" altLang="en-US" sz="2800" dirty="0"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95130" y="3581718"/>
            <a:ext cx="602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문화 콘텐츠를 활용한 사회</a:t>
            </a:r>
            <a:r>
              <a:rPr lang="en-US" altLang="ko-KR" sz="20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/</a:t>
            </a:r>
            <a:r>
              <a:rPr lang="ko-KR" altLang="en-US" sz="20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문화적 영향력 확보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5130" y="4622908"/>
            <a:ext cx="6024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서울남산체 EB" panose="02020503020101020101" pitchFamily="18" charset="-127"/>
                <a:ea typeface="서울남산체 EB" panose="02020503020101020101" pitchFamily="18" charset="-127"/>
              </a:rPr>
              <a:t>……</a:t>
            </a:r>
            <a:endParaRPr lang="ko-KR" altLang="en-US" sz="2000" dirty="0">
              <a:latin typeface="서울남산체 EB" panose="02020503020101020101" pitchFamily="18" charset="-127"/>
              <a:ea typeface="서울남산체 EB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454088" y="2713616"/>
            <a:ext cx="201160" cy="197552"/>
            <a:chOff x="3733800" y="1165860"/>
            <a:chExt cx="274320" cy="2694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8" t="76362" r="22102"/>
            <a:stretch/>
          </p:blipFill>
          <p:spPr>
            <a:xfrm>
              <a:off x="3733800" y="1306830"/>
              <a:ext cx="274320" cy="12843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76362" r="23387"/>
            <a:stretch/>
          </p:blipFill>
          <p:spPr>
            <a:xfrm rot="10800000">
              <a:off x="3733800" y="1165860"/>
              <a:ext cx="274320" cy="128430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2454088" y="3648930"/>
            <a:ext cx="201160" cy="197552"/>
            <a:chOff x="3733800" y="1165860"/>
            <a:chExt cx="274320" cy="2694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8" t="76362" r="22102"/>
            <a:stretch/>
          </p:blipFill>
          <p:spPr>
            <a:xfrm>
              <a:off x="3733800" y="1306830"/>
              <a:ext cx="274320" cy="12843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76362" r="23387"/>
            <a:stretch/>
          </p:blipFill>
          <p:spPr>
            <a:xfrm rot="10800000">
              <a:off x="3733800" y="1165860"/>
              <a:ext cx="274320" cy="128430"/>
            </a:xfrm>
            <a:prstGeom prst="rect">
              <a:avLst/>
            </a:prstGeom>
          </p:spPr>
        </p:pic>
      </p:grpSp>
      <p:grpSp>
        <p:nvGrpSpPr>
          <p:cNvPr id="18" name="그룹 17"/>
          <p:cNvGrpSpPr/>
          <p:nvPr/>
        </p:nvGrpSpPr>
        <p:grpSpPr>
          <a:xfrm>
            <a:off x="2454088" y="4677864"/>
            <a:ext cx="201160" cy="197552"/>
            <a:chOff x="3733800" y="1165860"/>
            <a:chExt cx="274320" cy="26940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8" t="76362" r="22102"/>
            <a:stretch/>
          </p:blipFill>
          <p:spPr>
            <a:xfrm>
              <a:off x="3733800" y="1306830"/>
              <a:ext cx="274320" cy="12843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76362" r="23387"/>
            <a:stretch/>
          </p:blipFill>
          <p:spPr>
            <a:xfrm rot="10800000">
              <a:off x="3733800" y="1165860"/>
              <a:ext cx="274320" cy="1284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3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-23446" y="0"/>
            <a:ext cx="1222678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9" t="3513" r="-3294" b="12666"/>
          <a:stretch/>
        </p:blipFill>
        <p:spPr>
          <a:xfrm>
            <a:off x="7007929" y="-588423"/>
            <a:ext cx="8619328" cy="35684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82" t="1" r="-1" b="-1421"/>
          <a:stretch/>
        </p:blipFill>
        <p:spPr>
          <a:xfrm>
            <a:off x="5692392" y="2783746"/>
            <a:ext cx="10338221" cy="54066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" t="-7085" r="-11314" b="1917"/>
          <a:stretch/>
        </p:blipFill>
        <p:spPr>
          <a:xfrm flipH="1">
            <a:off x="-1798975" y="4873664"/>
            <a:ext cx="6999001" cy="25727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" t="5410" r="-10630" b="-5410"/>
          <a:stretch/>
        </p:blipFill>
        <p:spPr>
          <a:xfrm>
            <a:off x="-1723326" y="3549770"/>
            <a:ext cx="5245305" cy="26003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9" r="47900" b="31764"/>
          <a:stretch/>
        </p:blipFill>
        <p:spPr>
          <a:xfrm flipH="1">
            <a:off x="-163164" y="1790921"/>
            <a:ext cx="4445603" cy="213009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405878" y="2457281"/>
            <a:ext cx="23038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분 석</a:t>
            </a:r>
            <a:endParaRPr lang="ko-KR" altLang="en-US" sz="88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서울남산 장체 EB" panose="02020503020101020101" pitchFamily="18" charset="-127"/>
              <a:ea typeface="서울남산 장체 EB" panose="02020503020101020101" pitchFamily="18" charset="-127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79" r="47900" b="31764"/>
          <a:stretch/>
        </p:blipFill>
        <p:spPr>
          <a:xfrm rot="5400000" flipH="1">
            <a:off x="3547845" y="77441"/>
            <a:ext cx="4445603" cy="21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0" y="0"/>
            <a:ext cx="12298680" cy="6858000"/>
            <a:chOff x="0" y="0"/>
            <a:chExt cx="12298680" cy="6858000"/>
          </a:xfrm>
        </p:grpSpPr>
        <p:sp>
          <p:nvSpPr>
            <p:cNvPr id="6" name="직사각형 5"/>
            <p:cNvSpPr/>
            <p:nvPr/>
          </p:nvSpPr>
          <p:spPr>
            <a:xfrm>
              <a:off x="0" y="0"/>
              <a:ext cx="12298680" cy="6858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9" name="굽은 화살표 238"/>
            <p:cNvSpPr/>
            <p:nvPr/>
          </p:nvSpPr>
          <p:spPr>
            <a:xfrm flipV="1">
              <a:off x="4687747" y="3864668"/>
              <a:ext cx="5010767" cy="1567997"/>
            </a:xfrm>
            <a:prstGeom prst="bentArrow">
              <a:avLst>
                <a:gd name="adj1" fmla="val 9124"/>
                <a:gd name="adj2" fmla="val 10596"/>
                <a:gd name="adj3" fmla="val 13387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54" name="오른쪽 화살표 253"/>
            <p:cNvSpPr/>
            <p:nvPr/>
          </p:nvSpPr>
          <p:spPr>
            <a:xfrm rot="3628325">
              <a:off x="2687673" y="1298909"/>
              <a:ext cx="1107010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5" name="오른쪽 화살표 254"/>
            <p:cNvSpPr/>
            <p:nvPr/>
          </p:nvSpPr>
          <p:spPr>
            <a:xfrm rot="14400000">
              <a:off x="3248500" y="1421692"/>
              <a:ext cx="949557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3" name="오른쪽 화살표 252"/>
            <p:cNvSpPr/>
            <p:nvPr/>
          </p:nvSpPr>
          <p:spPr>
            <a:xfrm rot="5400000">
              <a:off x="990778" y="2171529"/>
              <a:ext cx="2770698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7" name="직사각형 246"/>
            <p:cNvSpPr/>
            <p:nvPr/>
          </p:nvSpPr>
          <p:spPr>
            <a:xfrm>
              <a:off x="3382905" y="1550595"/>
              <a:ext cx="1202091" cy="157876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4" name="직선 연결선 193"/>
            <p:cNvCxnSpPr/>
            <p:nvPr/>
          </p:nvCxnSpPr>
          <p:spPr>
            <a:xfrm>
              <a:off x="9358259" y="944880"/>
              <a:ext cx="0" cy="6858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7" name="그림 16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 rot="10800000">
              <a:off x="8408294" y="2317163"/>
              <a:ext cx="377737" cy="484336"/>
            </a:xfrm>
            <a:prstGeom prst="rect">
              <a:avLst/>
            </a:prstGeom>
          </p:spPr>
        </p:pic>
        <p:pic>
          <p:nvPicPr>
            <p:cNvPr id="166" name="그림 16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>
              <a:off x="9320777" y="2371393"/>
              <a:ext cx="377737" cy="484336"/>
            </a:xfrm>
            <a:prstGeom prst="rect">
              <a:avLst/>
            </a:prstGeom>
          </p:spPr>
        </p:pic>
        <p:pic>
          <p:nvPicPr>
            <p:cNvPr id="163" name="그림 16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73" t="40756" r="40821" b="40524"/>
            <a:stretch/>
          </p:blipFill>
          <p:spPr>
            <a:xfrm>
              <a:off x="10219459" y="2344666"/>
              <a:ext cx="414095" cy="482548"/>
            </a:xfrm>
            <a:prstGeom prst="rect">
              <a:avLst/>
            </a:prstGeom>
          </p:spPr>
        </p:pic>
        <p:sp>
          <p:nvSpPr>
            <p:cNvPr id="72" name="직사각형 71"/>
            <p:cNvSpPr/>
            <p:nvPr/>
          </p:nvSpPr>
          <p:spPr>
            <a:xfrm>
              <a:off x="6317673" y="376576"/>
              <a:ext cx="5565568" cy="3270633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1" name="직선 화살표 연결선 130"/>
            <p:cNvCxnSpPr/>
            <p:nvPr/>
          </p:nvCxnSpPr>
          <p:spPr>
            <a:xfrm flipV="1">
              <a:off x="4551680" y="2153920"/>
              <a:ext cx="396240" cy="42672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그룹 3"/>
            <p:cNvGrpSpPr/>
            <p:nvPr/>
          </p:nvGrpSpPr>
          <p:grpSpPr>
            <a:xfrm>
              <a:off x="3511700" y="1926138"/>
              <a:ext cx="923846" cy="938372"/>
              <a:chOff x="2489914" y="1379325"/>
              <a:chExt cx="923846" cy="938372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2489915" y="1379325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2489914" y="1482142"/>
                <a:ext cx="923845" cy="73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2489915" y="2112062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547027" y="2141320"/>
              <a:ext cx="899047" cy="694534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9" name="그룹 38"/>
            <p:cNvGrpSpPr/>
            <p:nvPr/>
          </p:nvGrpSpPr>
          <p:grpSpPr>
            <a:xfrm>
              <a:off x="1496122" y="1953472"/>
              <a:ext cx="299397" cy="853440"/>
              <a:chOff x="1930349" y="2001525"/>
              <a:chExt cx="360985" cy="853440"/>
            </a:xfrm>
          </p:grpSpPr>
          <p:sp>
            <p:nvSpPr>
              <p:cNvPr id="31" name="순서도: 데이터 30"/>
              <p:cNvSpPr/>
              <p:nvPr/>
            </p:nvSpPr>
            <p:spPr>
              <a:xfrm rot="16200000" flipH="1">
                <a:off x="1684122" y="2247752"/>
                <a:ext cx="853440" cy="360985"/>
              </a:xfrm>
              <a:prstGeom prst="flowChartInputOutput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 flipH="1">
                <a:off x="1954530" y="2143812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 flipH="1">
                <a:off x="1954530" y="2273300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직선 연결선 36"/>
              <p:cNvCxnSpPr/>
              <p:nvPr/>
            </p:nvCxnSpPr>
            <p:spPr>
              <a:xfrm flipH="1">
                <a:off x="1954530" y="2406672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 flipH="1">
                <a:off x="1954530" y="2551987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그룹 39"/>
            <p:cNvGrpSpPr/>
            <p:nvPr/>
          </p:nvGrpSpPr>
          <p:grpSpPr>
            <a:xfrm flipH="1">
              <a:off x="197405" y="1968605"/>
              <a:ext cx="312599" cy="853440"/>
              <a:chOff x="1930349" y="2001525"/>
              <a:chExt cx="360985" cy="853440"/>
            </a:xfrm>
          </p:grpSpPr>
          <p:sp>
            <p:nvSpPr>
              <p:cNvPr id="41" name="순서도: 데이터 40"/>
              <p:cNvSpPr/>
              <p:nvPr/>
            </p:nvSpPr>
            <p:spPr>
              <a:xfrm rot="16200000" flipH="1">
                <a:off x="1684122" y="2247752"/>
                <a:ext cx="853440" cy="360985"/>
              </a:xfrm>
              <a:prstGeom prst="flowChartInputOutput">
                <a:avLst/>
              </a:prstGeom>
              <a:solidFill>
                <a:schemeClr val="bg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2" name="직선 연결선 41"/>
              <p:cNvCxnSpPr/>
              <p:nvPr/>
            </p:nvCxnSpPr>
            <p:spPr>
              <a:xfrm flipH="1">
                <a:off x="1954530" y="2143812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/>
              <p:cNvCxnSpPr/>
              <p:nvPr/>
            </p:nvCxnSpPr>
            <p:spPr>
              <a:xfrm flipH="1">
                <a:off x="1954530" y="2273300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/>
              <p:cNvCxnSpPr/>
              <p:nvPr/>
            </p:nvCxnSpPr>
            <p:spPr>
              <a:xfrm flipH="1">
                <a:off x="1954530" y="2406672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직선 연결선 44"/>
              <p:cNvCxnSpPr/>
              <p:nvPr/>
            </p:nvCxnSpPr>
            <p:spPr>
              <a:xfrm flipH="1">
                <a:off x="1954530" y="2551987"/>
                <a:ext cx="304800" cy="14218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71" t="32941" r="-3294" b="12666"/>
            <a:stretch/>
          </p:blipFill>
          <p:spPr>
            <a:xfrm>
              <a:off x="572134" y="2169159"/>
              <a:ext cx="486865" cy="257387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5410" r="60615" b="36748"/>
            <a:stretch/>
          </p:blipFill>
          <p:spPr>
            <a:xfrm>
              <a:off x="932187" y="2399690"/>
              <a:ext cx="505066" cy="410137"/>
            </a:xfrm>
            <a:prstGeom prst="rect">
              <a:avLst/>
            </a:prstGeom>
          </p:spPr>
        </p:pic>
        <p:sp>
          <p:nvSpPr>
            <p:cNvPr id="49" name="직사각형 48"/>
            <p:cNvSpPr/>
            <p:nvPr/>
          </p:nvSpPr>
          <p:spPr>
            <a:xfrm>
              <a:off x="1882049" y="3859095"/>
              <a:ext cx="1544320" cy="732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149583" y="4040798"/>
              <a:ext cx="10092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Python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974050" y="3859095"/>
              <a:ext cx="1544320" cy="732738"/>
              <a:chOff x="3974050" y="3859095"/>
              <a:chExt cx="1544320" cy="732738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3974050" y="3859095"/>
                <a:ext cx="1544320" cy="73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151175" y="4040798"/>
                <a:ext cx="11900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pc="230" dirty="0" smtClean="0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R Studio</a:t>
                </a:r>
                <a:endParaRPr lang="en-US" altLang="ko-KR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1881715" y="5764267"/>
              <a:ext cx="1544320" cy="732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44949" y="5945970"/>
              <a:ext cx="8178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Excel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grpSp>
          <p:nvGrpSpPr>
            <p:cNvPr id="55" name="그룹 54"/>
            <p:cNvGrpSpPr/>
            <p:nvPr/>
          </p:nvGrpSpPr>
          <p:grpSpPr>
            <a:xfrm>
              <a:off x="7186930" y="1078104"/>
              <a:ext cx="923846" cy="938372"/>
              <a:chOff x="2489914" y="1379325"/>
              <a:chExt cx="923846" cy="938372"/>
            </a:xfrm>
          </p:grpSpPr>
          <p:sp>
            <p:nvSpPr>
              <p:cNvPr id="56" name="타원 55"/>
              <p:cNvSpPr/>
              <p:nvPr/>
            </p:nvSpPr>
            <p:spPr>
              <a:xfrm>
                <a:off x="2489915" y="1379325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2489914" y="1482142"/>
                <a:ext cx="923845" cy="73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타원 57"/>
              <p:cNvSpPr/>
              <p:nvPr/>
            </p:nvSpPr>
            <p:spPr>
              <a:xfrm>
                <a:off x="2489915" y="2112062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8873490" y="1078104"/>
              <a:ext cx="923846" cy="938372"/>
              <a:chOff x="2489914" y="1379325"/>
              <a:chExt cx="923846" cy="938372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2489915" y="1379325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2489914" y="1482142"/>
                <a:ext cx="923845" cy="73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/>
              <p:cNvSpPr/>
              <p:nvPr/>
            </p:nvSpPr>
            <p:spPr>
              <a:xfrm>
                <a:off x="2489915" y="2112062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4895328" y="1156316"/>
              <a:ext cx="1097280" cy="732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985500" y="1206265"/>
              <a:ext cx="901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230" dirty="0" err="1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Sqoop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009705" y="1499931"/>
              <a:ext cx="8527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spc="230" dirty="0" err="1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ojdbc</a:t>
              </a:r>
              <a:r>
                <a:rPr lang="en-US" altLang="ko-KR" sz="1200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 6</a:t>
              </a:r>
              <a:endParaRPr lang="en-US" altLang="ko-KR" sz="12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" t="-7085" r="-11314" b="1917"/>
            <a:stretch/>
          </p:blipFill>
          <p:spPr>
            <a:xfrm flipH="1">
              <a:off x="7312187" y="1427759"/>
              <a:ext cx="2075389" cy="762891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82" t="1" r="-1" b="-1421"/>
            <a:stretch/>
          </p:blipFill>
          <p:spPr>
            <a:xfrm>
              <a:off x="9522658" y="849920"/>
              <a:ext cx="1600121" cy="836828"/>
            </a:xfrm>
            <a:prstGeom prst="rect">
              <a:avLst/>
            </a:prstGeom>
          </p:spPr>
        </p:pic>
        <p:grpSp>
          <p:nvGrpSpPr>
            <p:cNvPr id="63" name="그룹 62"/>
            <p:cNvGrpSpPr/>
            <p:nvPr/>
          </p:nvGrpSpPr>
          <p:grpSpPr>
            <a:xfrm>
              <a:off x="10570210" y="1078104"/>
              <a:ext cx="923846" cy="938372"/>
              <a:chOff x="2489914" y="1379325"/>
              <a:chExt cx="923846" cy="938372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2489915" y="1379325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2489914" y="1482142"/>
                <a:ext cx="923845" cy="7327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타원 65"/>
              <p:cNvSpPr/>
              <p:nvPr/>
            </p:nvSpPr>
            <p:spPr>
              <a:xfrm>
                <a:off x="2489915" y="2112062"/>
                <a:ext cx="923845" cy="20563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6" name="모서리가 둥근 직사각형 75"/>
            <p:cNvSpPr/>
            <p:nvPr/>
          </p:nvSpPr>
          <p:spPr>
            <a:xfrm>
              <a:off x="3802819" y="1969193"/>
              <a:ext cx="342461" cy="1930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3581248" y="2458564"/>
              <a:ext cx="332327" cy="174668"/>
            </a:xfrm>
            <a:prstGeom prst="roundRect">
              <a:avLst/>
            </a:prstGeom>
            <a:solidFill>
              <a:srgbClr val="F4B18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4023636" y="2564924"/>
              <a:ext cx="332327" cy="174668"/>
            </a:xfrm>
            <a:prstGeom prst="roundRect">
              <a:avLst/>
            </a:prstGeom>
            <a:solidFill>
              <a:srgbClr val="F4B183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473370" y="2127194"/>
              <a:ext cx="9691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Oracle</a:t>
              </a:r>
            </a:p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DBMS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84" name="굽은 화살표 83"/>
            <p:cNvSpPr/>
            <p:nvPr/>
          </p:nvSpPr>
          <p:spPr>
            <a:xfrm rot="16200000">
              <a:off x="824011" y="2904708"/>
              <a:ext cx="1106731" cy="1108833"/>
            </a:xfrm>
            <a:prstGeom prst="bentArrow">
              <a:avLst>
                <a:gd name="adj1" fmla="val 13905"/>
                <a:gd name="adj2" fmla="val 15924"/>
                <a:gd name="adj3" fmla="val 17075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91" name="직선 화살표 연결선 90"/>
            <p:cNvCxnSpPr/>
            <p:nvPr/>
          </p:nvCxnSpPr>
          <p:spPr>
            <a:xfrm>
              <a:off x="826744" y="6358703"/>
              <a:ext cx="925557" cy="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모서리가 둥근 직사각형 85"/>
            <p:cNvSpPr/>
            <p:nvPr/>
          </p:nvSpPr>
          <p:spPr>
            <a:xfrm>
              <a:off x="1113747" y="6278377"/>
              <a:ext cx="332327" cy="174668"/>
            </a:xfrm>
            <a:prstGeom prst="roundRect">
              <a:avLst/>
            </a:prstGeom>
            <a:solidFill>
              <a:srgbClr val="FBE5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86171" y="4044666"/>
              <a:ext cx="1220527" cy="12311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Crawling</a:t>
              </a:r>
            </a:p>
            <a:p>
              <a:r>
                <a:rPr lang="en-US" altLang="ko-KR" sz="1400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- Selenium</a:t>
              </a:r>
            </a:p>
            <a:p>
              <a:r>
                <a:rPr lang="en-US" altLang="ko-KR" sz="1400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- </a:t>
              </a:r>
              <a:r>
                <a:rPr lang="en-US" altLang="ko-KR" sz="1400" spc="-100" dirty="0" err="1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BeautifulSoup</a:t>
              </a:r>
              <a:endParaRPr lang="en-US" altLang="ko-KR" sz="1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  <a:p>
              <a:r>
                <a:rPr lang="en-US" altLang="ko-KR" sz="1400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- Request</a:t>
              </a:r>
            </a:p>
            <a:p>
              <a:r>
                <a:rPr lang="en-US" altLang="ko-KR" sz="1400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- Pandas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93" name="오른쪽 화살표 92"/>
            <p:cNvSpPr/>
            <p:nvPr/>
          </p:nvSpPr>
          <p:spPr>
            <a:xfrm rot="2700000">
              <a:off x="1225287" y="3007213"/>
              <a:ext cx="1107010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9" name="직선 화살표 연결선 98"/>
            <p:cNvCxnSpPr/>
            <p:nvPr/>
          </p:nvCxnSpPr>
          <p:spPr>
            <a:xfrm>
              <a:off x="1007929" y="2779725"/>
              <a:ext cx="899161" cy="888633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모서리가 둥근 직사각형 93"/>
            <p:cNvSpPr/>
            <p:nvPr/>
          </p:nvSpPr>
          <p:spPr>
            <a:xfrm>
              <a:off x="1116986" y="3130931"/>
              <a:ext cx="332327" cy="174668"/>
            </a:xfrm>
            <a:prstGeom prst="roundRect">
              <a:avLst/>
            </a:prstGeom>
            <a:solidFill>
              <a:srgbClr val="FBE5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1266112" y="3238694"/>
              <a:ext cx="332327" cy="174668"/>
            </a:xfrm>
            <a:prstGeom prst="roundRect">
              <a:avLst/>
            </a:prstGeom>
            <a:solidFill>
              <a:srgbClr val="FBE5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1376173" y="3075494"/>
              <a:ext cx="332327" cy="174668"/>
            </a:xfrm>
            <a:prstGeom prst="roundRect">
              <a:avLst/>
            </a:prstGeom>
            <a:solidFill>
              <a:srgbClr val="FBE5D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741679" y="3992880"/>
              <a:ext cx="1149465" cy="1265088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8" name="오른쪽 화살표 107"/>
            <p:cNvSpPr/>
            <p:nvPr/>
          </p:nvSpPr>
          <p:spPr>
            <a:xfrm rot="8343663">
              <a:off x="4139051" y="1359364"/>
              <a:ext cx="938884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오른쪽 화살표 108"/>
            <p:cNvSpPr/>
            <p:nvPr/>
          </p:nvSpPr>
          <p:spPr>
            <a:xfrm rot="18900000">
              <a:off x="4253586" y="2028953"/>
              <a:ext cx="695871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오른쪽 화살표 109"/>
            <p:cNvSpPr/>
            <p:nvPr/>
          </p:nvSpPr>
          <p:spPr>
            <a:xfrm>
              <a:off x="5871469" y="1075394"/>
              <a:ext cx="958459" cy="318516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직사각형 110"/>
            <p:cNvSpPr/>
            <p:nvPr/>
          </p:nvSpPr>
          <p:spPr>
            <a:xfrm>
              <a:off x="8873490" y="2875098"/>
              <a:ext cx="1039906" cy="466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9007731" y="2945189"/>
              <a:ext cx="795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YARN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6452474" y="967910"/>
              <a:ext cx="506483" cy="557131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굽은 화살표 113"/>
            <p:cNvSpPr/>
            <p:nvPr/>
          </p:nvSpPr>
          <p:spPr>
            <a:xfrm flipV="1">
              <a:off x="3271520" y="4033219"/>
              <a:ext cx="6426994" cy="1805780"/>
            </a:xfrm>
            <a:prstGeom prst="bentArrow">
              <a:avLst>
                <a:gd name="adj1" fmla="val 8476"/>
                <a:gd name="adj2" fmla="val 8328"/>
                <a:gd name="adj3" fmla="val 10795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18" name="직선 연결선 117"/>
            <p:cNvCxnSpPr>
              <a:endCxn id="76" idx="0"/>
            </p:cNvCxnSpPr>
            <p:nvPr/>
          </p:nvCxnSpPr>
          <p:spPr>
            <a:xfrm flipV="1">
              <a:off x="3840480" y="1969193"/>
              <a:ext cx="133570" cy="193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/>
            <p:nvPr/>
          </p:nvCxnSpPr>
          <p:spPr>
            <a:xfrm flipV="1">
              <a:off x="3914173" y="1969193"/>
              <a:ext cx="133570" cy="193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/>
            <p:nvPr/>
          </p:nvCxnSpPr>
          <p:spPr>
            <a:xfrm flipV="1">
              <a:off x="3989414" y="1969193"/>
              <a:ext cx="133570" cy="193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 flipV="1">
              <a:off x="4051066" y="1969193"/>
              <a:ext cx="133570" cy="193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/>
            <p:nvPr/>
          </p:nvCxnSpPr>
          <p:spPr>
            <a:xfrm flipV="1">
              <a:off x="3764802" y="1969193"/>
              <a:ext cx="133570" cy="1930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0" name="그룹 129"/>
            <p:cNvGrpSpPr/>
            <p:nvPr/>
          </p:nvGrpSpPr>
          <p:grpSpPr>
            <a:xfrm rot="18900000">
              <a:off x="4563845" y="2298604"/>
              <a:ext cx="342461" cy="193440"/>
              <a:chOff x="5139639" y="2519046"/>
              <a:chExt cx="342461" cy="193440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5139639" y="2519046"/>
                <a:ext cx="342461" cy="1930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23" name="직선 연결선 122"/>
              <p:cNvCxnSpPr/>
              <p:nvPr/>
            </p:nvCxnSpPr>
            <p:spPr>
              <a:xfrm flipV="1">
                <a:off x="5139690" y="2519446"/>
                <a:ext cx="99716" cy="1441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/>
              <p:cNvCxnSpPr/>
              <p:nvPr/>
            </p:nvCxnSpPr>
            <p:spPr>
              <a:xfrm flipV="1">
                <a:off x="5179918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/>
              <p:cNvCxnSpPr/>
              <p:nvPr/>
            </p:nvCxnSpPr>
            <p:spPr>
              <a:xfrm flipV="1">
                <a:off x="5257342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/>
              <p:cNvCxnSpPr/>
              <p:nvPr/>
            </p:nvCxnSpPr>
            <p:spPr>
              <a:xfrm flipV="1">
                <a:off x="5329635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직선 연결선 126"/>
              <p:cNvCxnSpPr/>
              <p:nvPr/>
            </p:nvCxnSpPr>
            <p:spPr>
              <a:xfrm flipV="1">
                <a:off x="5405370" y="2607945"/>
                <a:ext cx="72335" cy="1045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3" name="직선 화살표 연결선 142"/>
            <p:cNvCxnSpPr/>
            <p:nvPr/>
          </p:nvCxnSpPr>
          <p:spPr>
            <a:xfrm flipV="1">
              <a:off x="5857548" y="1581170"/>
              <a:ext cx="916876" cy="14174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그룹 134"/>
            <p:cNvGrpSpPr/>
            <p:nvPr/>
          </p:nvGrpSpPr>
          <p:grpSpPr>
            <a:xfrm rot="10800000">
              <a:off x="6121643" y="1502909"/>
              <a:ext cx="342461" cy="193440"/>
              <a:chOff x="5139639" y="2519046"/>
              <a:chExt cx="342461" cy="193440"/>
            </a:xfrm>
          </p:grpSpPr>
          <p:sp>
            <p:nvSpPr>
              <p:cNvPr id="136" name="모서리가 둥근 직사각형 135"/>
              <p:cNvSpPr/>
              <p:nvPr/>
            </p:nvSpPr>
            <p:spPr>
              <a:xfrm>
                <a:off x="5139639" y="2519046"/>
                <a:ext cx="342461" cy="1930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 flipV="1">
                <a:off x="5139690" y="2519446"/>
                <a:ext cx="99716" cy="1441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/>
              <p:cNvCxnSpPr/>
              <p:nvPr/>
            </p:nvCxnSpPr>
            <p:spPr>
              <a:xfrm flipV="1">
                <a:off x="5179918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/>
              <p:cNvCxnSpPr/>
              <p:nvPr/>
            </p:nvCxnSpPr>
            <p:spPr>
              <a:xfrm flipV="1">
                <a:off x="5257342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직선 연결선 139"/>
              <p:cNvCxnSpPr/>
              <p:nvPr/>
            </p:nvCxnSpPr>
            <p:spPr>
              <a:xfrm flipV="1">
                <a:off x="5329635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직선 연결선 140"/>
              <p:cNvCxnSpPr/>
              <p:nvPr/>
            </p:nvCxnSpPr>
            <p:spPr>
              <a:xfrm flipV="1">
                <a:off x="5405370" y="2607945"/>
                <a:ext cx="72335" cy="1045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5" name="직선 화살표 연결선 144"/>
            <p:cNvCxnSpPr>
              <a:stCxn id="111" idx="0"/>
            </p:cNvCxnSpPr>
            <p:nvPr/>
          </p:nvCxnSpPr>
          <p:spPr>
            <a:xfrm flipV="1">
              <a:off x="9393443" y="2048405"/>
              <a:ext cx="1605656" cy="826693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직선 화살표 연결선 147"/>
            <p:cNvCxnSpPr>
              <a:stCxn id="112" idx="0"/>
            </p:cNvCxnSpPr>
            <p:nvPr/>
          </p:nvCxnSpPr>
          <p:spPr>
            <a:xfrm flipH="1" flipV="1">
              <a:off x="9403979" y="2109365"/>
              <a:ext cx="1522" cy="835824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직선 화살표 연결선 148"/>
            <p:cNvCxnSpPr/>
            <p:nvPr/>
          </p:nvCxnSpPr>
          <p:spPr>
            <a:xfrm flipH="1" flipV="1">
              <a:off x="7625979" y="2058565"/>
              <a:ext cx="1757680" cy="812800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7" name="TextBox 156"/>
            <p:cNvSpPr txBox="1"/>
            <p:nvPr/>
          </p:nvSpPr>
          <p:spPr>
            <a:xfrm>
              <a:off x="7231565" y="199931"/>
              <a:ext cx="781945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HDFS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pic>
          <p:nvPicPr>
            <p:cNvPr id="160" name="그림 15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>
              <a:off x="8345890" y="2255347"/>
              <a:ext cx="377737" cy="484336"/>
            </a:xfrm>
            <a:prstGeom prst="rect">
              <a:avLst/>
            </a:prstGeom>
          </p:spPr>
        </p:pic>
        <p:pic>
          <p:nvPicPr>
            <p:cNvPr id="161" name="그림 16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73" t="40756" r="40821" b="40524"/>
            <a:stretch/>
          </p:blipFill>
          <p:spPr>
            <a:xfrm>
              <a:off x="9208214" y="2217329"/>
              <a:ext cx="414095" cy="482548"/>
            </a:xfrm>
            <a:prstGeom prst="rect">
              <a:avLst/>
            </a:prstGeom>
          </p:spPr>
        </p:pic>
        <p:pic>
          <p:nvPicPr>
            <p:cNvPr id="162" name="그림 16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 rot="10800000">
              <a:off x="10140606" y="2182195"/>
              <a:ext cx="377737" cy="484336"/>
            </a:xfrm>
            <a:prstGeom prst="rect">
              <a:avLst/>
            </a:prstGeom>
          </p:spPr>
        </p:pic>
        <p:pic>
          <p:nvPicPr>
            <p:cNvPr id="168" name="그림 16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73" t="40756" r="40821" b="40524"/>
            <a:stretch/>
          </p:blipFill>
          <p:spPr>
            <a:xfrm>
              <a:off x="10884839" y="1367857"/>
              <a:ext cx="414095" cy="482548"/>
            </a:xfrm>
            <a:prstGeom prst="rect">
              <a:avLst/>
            </a:prstGeom>
          </p:spPr>
        </p:pic>
        <p:pic>
          <p:nvPicPr>
            <p:cNvPr id="169" name="그림 16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 rot="10800000">
              <a:off x="10805986" y="1205386"/>
              <a:ext cx="377737" cy="484336"/>
            </a:xfrm>
            <a:prstGeom prst="rect">
              <a:avLst/>
            </a:prstGeom>
          </p:spPr>
        </p:pic>
        <p:pic>
          <p:nvPicPr>
            <p:cNvPr id="170" name="그림 16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>
              <a:off x="9250654" y="1383441"/>
              <a:ext cx="377737" cy="484336"/>
            </a:xfrm>
            <a:prstGeom prst="rect">
              <a:avLst/>
            </a:prstGeom>
          </p:spPr>
        </p:pic>
        <p:pic>
          <p:nvPicPr>
            <p:cNvPr id="171" name="그림 17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73" t="40756" r="40821" b="40524"/>
            <a:stretch/>
          </p:blipFill>
          <p:spPr>
            <a:xfrm>
              <a:off x="9138091" y="1229377"/>
              <a:ext cx="414095" cy="482548"/>
            </a:xfrm>
            <a:prstGeom prst="rect">
              <a:avLst/>
            </a:prstGeom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 rot="10800000">
              <a:off x="7470777" y="1289467"/>
              <a:ext cx="377737" cy="484336"/>
            </a:xfrm>
            <a:prstGeom prst="rect">
              <a:avLst/>
            </a:prstGeom>
          </p:spPr>
        </p:pic>
        <p:pic>
          <p:nvPicPr>
            <p:cNvPr id="173" name="그림 17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59" t="41679" r="48691" b="39532"/>
            <a:stretch/>
          </p:blipFill>
          <p:spPr>
            <a:xfrm>
              <a:off x="7408373" y="1227651"/>
              <a:ext cx="377737" cy="484336"/>
            </a:xfrm>
            <a:prstGeom prst="rect">
              <a:avLst/>
            </a:prstGeom>
          </p:spPr>
        </p:pic>
        <p:sp>
          <p:nvSpPr>
            <p:cNvPr id="159" name="TextBox 158"/>
            <p:cNvSpPr txBox="1"/>
            <p:nvPr/>
          </p:nvSpPr>
          <p:spPr>
            <a:xfrm>
              <a:off x="7130604" y="1382308"/>
              <a:ext cx="1065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Hadoop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8876520" y="730698"/>
              <a:ext cx="97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spc="230" dirty="0" smtClean="0">
                  <a:solidFill>
                    <a:schemeClr val="bg1"/>
                  </a:solidFill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Hive SQL</a:t>
              </a:r>
              <a:endParaRPr lang="en-US" altLang="ko-KR" sz="1200" spc="-100" dirty="0" smtClean="0">
                <a:solidFill>
                  <a:schemeClr val="bg1"/>
                </a:solidFill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7566660" y="617967"/>
              <a:ext cx="2019300" cy="629486"/>
              <a:chOff x="7566660" y="617967"/>
              <a:chExt cx="2019300" cy="629486"/>
            </a:xfrm>
          </p:grpSpPr>
          <p:cxnSp>
            <p:nvCxnSpPr>
              <p:cNvPr id="206" name="직선 연결선 205"/>
              <p:cNvCxnSpPr/>
              <p:nvPr/>
            </p:nvCxnSpPr>
            <p:spPr>
              <a:xfrm flipV="1">
                <a:off x="7566660" y="617967"/>
                <a:ext cx="2019300" cy="504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flipH="1">
                <a:off x="7575280" y="632460"/>
                <a:ext cx="6620" cy="6149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2" name="그룹 211"/>
            <p:cNvGrpSpPr/>
            <p:nvPr/>
          </p:nvGrpSpPr>
          <p:grpSpPr>
            <a:xfrm flipH="1">
              <a:off x="9047934" y="617967"/>
              <a:ext cx="2019300" cy="629486"/>
              <a:chOff x="7566660" y="617967"/>
              <a:chExt cx="2019300" cy="629486"/>
            </a:xfrm>
          </p:grpSpPr>
          <p:cxnSp>
            <p:nvCxnSpPr>
              <p:cNvPr id="213" name="직선 연결선 212"/>
              <p:cNvCxnSpPr/>
              <p:nvPr/>
            </p:nvCxnSpPr>
            <p:spPr>
              <a:xfrm flipV="1">
                <a:off x="7566660" y="617967"/>
                <a:ext cx="2019300" cy="5042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직선 연결선 213"/>
              <p:cNvCxnSpPr/>
              <p:nvPr/>
            </p:nvCxnSpPr>
            <p:spPr>
              <a:xfrm flipH="1">
                <a:off x="7575280" y="632460"/>
                <a:ext cx="6620" cy="61499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직사각형 173"/>
            <p:cNvSpPr/>
            <p:nvPr/>
          </p:nvSpPr>
          <p:spPr>
            <a:xfrm>
              <a:off x="9002658" y="416873"/>
              <a:ext cx="665481" cy="289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9036000" y="400090"/>
              <a:ext cx="653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HUE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15" name="오른쪽 화살표 214"/>
            <p:cNvSpPr/>
            <p:nvPr/>
          </p:nvSpPr>
          <p:spPr>
            <a:xfrm rot="5400000">
              <a:off x="1822622" y="4923304"/>
              <a:ext cx="1107010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6" name="오른쪽 화살표 215"/>
            <p:cNvSpPr/>
            <p:nvPr/>
          </p:nvSpPr>
          <p:spPr>
            <a:xfrm rot="16200000">
              <a:off x="2238171" y="5078276"/>
              <a:ext cx="1107010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5" name="그림 23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04" t="24040" r="31604" b="26678"/>
            <a:stretch/>
          </p:blipFill>
          <p:spPr>
            <a:xfrm>
              <a:off x="9605799" y="4410130"/>
              <a:ext cx="2471822" cy="2207254"/>
            </a:xfrm>
            <a:prstGeom prst="rect">
              <a:avLst/>
            </a:prstGeom>
          </p:spPr>
        </p:pic>
        <p:pic>
          <p:nvPicPr>
            <p:cNvPr id="237" name="그림 236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46" t="31991" r="28161" b="31427"/>
            <a:stretch/>
          </p:blipFill>
          <p:spPr>
            <a:xfrm>
              <a:off x="10443819" y="5164391"/>
              <a:ext cx="447702" cy="474410"/>
            </a:xfrm>
            <a:prstGeom prst="rect">
              <a:avLst/>
            </a:prstGeom>
          </p:spPr>
        </p:pic>
        <p:sp>
          <p:nvSpPr>
            <p:cNvPr id="240" name="TextBox 239"/>
            <p:cNvSpPr txBox="1"/>
            <p:nvPr/>
          </p:nvSpPr>
          <p:spPr>
            <a:xfrm>
              <a:off x="4913961" y="6282396"/>
              <a:ext cx="26885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Folium / </a:t>
              </a:r>
              <a:r>
                <a:rPr lang="en-US" altLang="ko-KR" spc="100" dirty="0" err="1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Googlemap</a:t>
              </a:r>
              <a:r>
                <a:rPr lang="en-US" altLang="ko-KR" spc="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 API</a:t>
              </a:r>
            </a:p>
          </p:txBody>
        </p:sp>
        <p:sp>
          <p:nvSpPr>
            <p:cNvPr id="241" name="직사각형 240"/>
            <p:cNvSpPr/>
            <p:nvPr/>
          </p:nvSpPr>
          <p:spPr>
            <a:xfrm>
              <a:off x="4854308" y="6146801"/>
              <a:ext cx="2775852" cy="518159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2" name="굽은 화살표 241"/>
            <p:cNvSpPr/>
            <p:nvPr/>
          </p:nvSpPr>
          <p:spPr>
            <a:xfrm flipV="1">
              <a:off x="538801" y="2808494"/>
              <a:ext cx="1279839" cy="3419586"/>
            </a:xfrm>
            <a:prstGeom prst="bentArrow">
              <a:avLst>
                <a:gd name="adj1" fmla="val 10722"/>
                <a:gd name="adj2" fmla="val 12297"/>
                <a:gd name="adj3" fmla="val 10795"/>
                <a:gd name="adj4" fmla="val 4375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오른쪽 화살표 245"/>
            <p:cNvSpPr/>
            <p:nvPr/>
          </p:nvSpPr>
          <p:spPr>
            <a:xfrm>
              <a:off x="3256071" y="5959476"/>
              <a:ext cx="6438073" cy="323790"/>
            </a:xfrm>
            <a:prstGeom prst="rightArrow">
              <a:avLst>
                <a:gd name="adj1" fmla="val 50000"/>
                <a:gd name="adj2" fmla="val 58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1898065" y="398028"/>
              <a:ext cx="1544320" cy="732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9" name="TextBox 248"/>
            <p:cNvSpPr txBox="1"/>
            <p:nvPr/>
          </p:nvSpPr>
          <p:spPr>
            <a:xfrm>
              <a:off x="1991891" y="469468"/>
              <a:ext cx="13798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SQL</a:t>
              </a:r>
            </a:p>
            <a:p>
              <a:pPr algn="ctr"/>
              <a:r>
                <a:rPr lang="en-US" altLang="ko-KR" spc="23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Developer</a:t>
              </a:r>
              <a:endParaRPr lang="en-US" altLang="ko-KR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52" name="오른쪽 화살표 251"/>
            <p:cNvSpPr/>
            <p:nvPr/>
          </p:nvSpPr>
          <p:spPr>
            <a:xfrm rot="16200000">
              <a:off x="1444216" y="2414732"/>
              <a:ext cx="2694919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6" name="직선 화살표 연결선 255"/>
            <p:cNvCxnSpPr>
              <a:stCxn id="25" idx="7"/>
            </p:cNvCxnSpPr>
            <p:nvPr/>
          </p:nvCxnSpPr>
          <p:spPr>
            <a:xfrm flipH="1" flipV="1">
              <a:off x="3760430" y="1113985"/>
              <a:ext cx="539822" cy="842268"/>
            </a:xfrm>
            <a:prstGeom prst="straightConnector1">
              <a:avLst/>
            </a:prstGeom>
            <a:ln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7" name="그룹 256"/>
            <p:cNvGrpSpPr/>
            <p:nvPr/>
          </p:nvGrpSpPr>
          <p:grpSpPr>
            <a:xfrm rot="3649814" flipH="1">
              <a:off x="3774858" y="1309377"/>
              <a:ext cx="342461" cy="193440"/>
              <a:chOff x="5139639" y="2519046"/>
              <a:chExt cx="342461" cy="193440"/>
            </a:xfrm>
          </p:grpSpPr>
          <p:sp>
            <p:nvSpPr>
              <p:cNvPr id="258" name="모서리가 둥근 직사각형 257"/>
              <p:cNvSpPr/>
              <p:nvPr/>
            </p:nvSpPr>
            <p:spPr>
              <a:xfrm>
                <a:off x="5139639" y="2519046"/>
                <a:ext cx="342461" cy="193040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59" name="직선 연결선 258"/>
              <p:cNvCxnSpPr/>
              <p:nvPr/>
            </p:nvCxnSpPr>
            <p:spPr>
              <a:xfrm flipV="1">
                <a:off x="5139690" y="2519446"/>
                <a:ext cx="99716" cy="14411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직선 연결선 259"/>
              <p:cNvCxnSpPr/>
              <p:nvPr/>
            </p:nvCxnSpPr>
            <p:spPr>
              <a:xfrm flipV="1">
                <a:off x="5179918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직선 연결선 260"/>
              <p:cNvCxnSpPr/>
              <p:nvPr/>
            </p:nvCxnSpPr>
            <p:spPr>
              <a:xfrm flipV="1">
                <a:off x="5257342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/>
              <p:cNvCxnSpPr/>
              <p:nvPr/>
            </p:nvCxnSpPr>
            <p:spPr>
              <a:xfrm flipV="1">
                <a:off x="5329635" y="2519446"/>
                <a:ext cx="133570" cy="19304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/>
              <p:cNvCxnSpPr/>
              <p:nvPr/>
            </p:nvCxnSpPr>
            <p:spPr>
              <a:xfrm flipV="1">
                <a:off x="5405370" y="2607945"/>
                <a:ext cx="72335" cy="10454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TextBox 265"/>
            <p:cNvSpPr txBox="1"/>
            <p:nvPr/>
          </p:nvSpPr>
          <p:spPr>
            <a:xfrm>
              <a:off x="6183863" y="4535180"/>
              <a:ext cx="2105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100" dirty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boxplot / </a:t>
              </a:r>
              <a:r>
                <a:rPr lang="en-US" altLang="ko-KR" spc="1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corrplot</a:t>
              </a:r>
              <a:endParaRPr lang="en-US" altLang="ko-KR" spc="1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  <a:p>
              <a:r>
                <a:rPr lang="en-US" altLang="ko-KR" spc="1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ggplot</a:t>
              </a:r>
              <a:r>
                <a:rPr lang="en-US" altLang="ko-KR" spc="100" dirty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 / </a:t>
              </a:r>
              <a:r>
                <a:rPr lang="en-US" altLang="ko-KR" spc="100" dirty="0" err="1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ggscatter</a:t>
              </a:r>
              <a:endParaRPr lang="en-US" altLang="ko-KR" spc="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  <p:sp>
          <p:nvSpPr>
            <p:cNvPr id="267" name="직사각형 266"/>
            <p:cNvSpPr/>
            <p:nvPr/>
          </p:nvSpPr>
          <p:spPr>
            <a:xfrm>
              <a:off x="6066051" y="4460241"/>
              <a:ext cx="2290465" cy="782320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6" name="오른쪽 화살표 145"/>
            <p:cNvSpPr/>
            <p:nvPr/>
          </p:nvSpPr>
          <p:spPr>
            <a:xfrm rot="3628325">
              <a:off x="3479198" y="3105628"/>
              <a:ext cx="1245472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오른쪽 화살표 146"/>
            <p:cNvSpPr/>
            <p:nvPr/>
          </p:nvSpPr>
          <p:spPr>
            <a:xfrm rot="14400000">
              <a:off x="3940995" y="3258742"/>
              <a:ext cx="1272304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오른쪽 화살표 149"/>
            <p:cNvSpPr/>
            <p:nvPr/>
          </p:nvSpPr>
          <p:spPr>
            <a:xfrm rot="5400000">
              <a:off x="10320071" y="3888793"/>
              <a:ext cx="825499" cy="317400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4533883" y="3212551"/>
              <a:ext cx="852798" cy="319746"/>
              <a:chOff x="4681492" y="3106769"/>
              <a:chExt cx="852798" cy="319746"/>
            </a:xfrm>
          </p:grpSpPr>
          <p:sp>
            <p:nvSpPr>
              <p:cNvPr id="219" name="직사각형 218"/>
              <p:cNvSpPr/>
              <p:nvPr/>
            </p:nvSpPr>
            <p:spPr>
              <a:xfrm>
                <a:off x="4701701" y="3106769"/>
                <a:ext cx="789238" cy="3197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TextBox 217"/>
              <p:cNvSpPr txBox="1"/>
              <p:nvPr/>
            </p:nvSpPr>
            <p:spPr>
              <a:xfrm>
                <a:off x="4681492" y="3129870"/>
                <a:ext cx="852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spc="230" dirty="0" err="1" smtClean="0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ojdbc</a:t>
                </a:r>
                <a:r>
                  <a:rPr lang="en-US" altLang="ko-KR" sz="1200" spc="230" dirty="0" smtClean="0">
                    <a:latin typeface="서울남산 장체 EB" panose="02020503020101020101" pitchFamily="18" charset="-127"/>
                    <a:ea typeface="서울남산 장체 EB" panose="02020503020101020101" pitchFamily="18" charset="-127"/>
                  </a:rPr>
                  <a:t> 7</a:t>
                </a:r>
                <a:endParaRPr lang="en-US" altLang="ko-KR" sz="1200" spc="-1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580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2223656" y="5895905"/>
            <a:ext cx="7681906" cy="67614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2581354" y="393805"/>
            <a:ext cx="7298523" cy="6761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/>
        </p:nvSpPr>
        <p:spPr>
          <a:xfrm>
            <a:off x="2581354" y="5869695"/>
            <a:ext cx="7298523" cy="6761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2581354" y="731878"/>
            <a:ext cx="7298523" cy="54758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82" y="252817"/>
            <a:ext cx="503250" cy="5433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4569" y="636117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4" t="24040" r="31604" b="26678"/>
          <a:stretch/>
        </p:blipFill>
        <p:spPr>
          <a:xfrm>
            <a:off x="11279855" y="222711"/>
            <a:ext cx="680732" cy="607871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2825998" y="4540883"/>
            <a:ext cx="2058712" cy="108204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2955248" y="4689054"/>
            <a:ext cx="177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Performance</a:t>
            </a:r>
          </a:p>
          <a:p>
            <a:r>
              <a:rPr lang="en-US" altLang="ko-KR" sz="2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Ticket Prices</a:t>
            </a:r>
          </a:p>
        </p:txBody>
      </p:sp>
      <p:sp>
        <p:nvSpPr>
          <p:cNvPr id="22" name="오른쪽 화살표 21"/>
          <p:cNvSpPr/>
          <p:nvPr/>
        </p:nvSpPr>
        <p:spPr>
          <a:xfrm rot="17971675" flipV="1">
            <a:off x="3722520" y="3517722"/>
            <a:ext cx="1991040" cy="69802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1000">
                <a:schemeClr val="accent2">
                  <a:lumMod val="40000"/>
                  <a:lumOff val="60000"/>
                </a:schemeClr>
              </a:gs>
              <a:gs pos="100000">
                <a:srgbClr val="FBE5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오른쪽 화살표 24"/>
          <p:cNvSpPr/>
          <p:nvPr/>
        </p:nvSpPr>
        <p:spPr>
          <a:xfrm rot="3628325" flipH="1" flipV="1">
            <a:off x="6428986" y="3517721"/>
            <a:ext cx="1991040" cy="69802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1000">
                <a:schemeClr val="accent2">
                  <a:lumMod val="40000"/>
                  <a:lumOff val="60000"/>
                </a:schemeClr>
              </a:gs>
              <a:gs pos="100000">
                <a:srgbClr val="FBE5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3628325">
            <a:off x="3722520" y="2262227"/>
            <a:ext cx="1991040" cy="69802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1000">
                <a:schemeClr val="accent2">
                  <a:lumMod val="40000"/>
                  <a:lumOff val="60000"/>
                </a:schemeClr>
              </a:gs>
              <a:gs pos="100000">
                <a:srgbClr val="FBE5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 rot="17971675" flipH="1">
            <a:off x="6428986" y="2262226"/>
            <a:ext cx="1991040" cy="698024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71000">
                <a:schemeClr val="accent2">
                  <a:lumMod val="40000"/>
                  <a:lumOff val="60000"/>
                </a:schemeClr>
              </a:gs>
              <a:gs pos="100000">
                <a:srgbClr val="FBE5D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4763756" y="2718775"/>
            <a:ext cx="2665744" cy="1053606"/>
            <a:chOff x="4763756" y="2718775"/>
            <a:chExt cx="2665744" cy="1053606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4763756" y="2718775"/>
              <a:ext cx="2665744" cy="1053606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27727" y="2928781"/>
              <a:ext cx="22737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 smtClean="0">
                  <a:latin typeface="서울남산 장체 EB" panose="02020503020101020101" pitchFamily="18" charset="-127"/>
                  <a:ea typeface="서울남산 장체 EB" panose="02020503020101020101" pitchFamily="18" charset="-127"/>
                </a:rPr>
                <a:t>CUSTOMER</a:t>
              </a:r>
              <a:endParaRPr lang="ko-KR" altLang="en-US" sz="3600" dirty="0">
                <a:latin typeface="서울남산 장체 EB" panose="02020503020101020101" pitchFamily="18" charset="-127"/>
                <a:ea typeface="서울남산 장체 EB" panose="02020503020101020101" pitchFamily="18" charset="-127"/>
              </a:endParaRP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2826180" y="926679"/>
            <a:ext cx="2058712" cy="108204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248332" y="933558"/>
            <a:ext cx="2246188" cy="108204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2955248" y="1077044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23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Audiences’</a:t>
            </a:r>
          </a:p>
          <a:p>
            <a:r>
              <a:rPr lang="en-US" altLang="ko-KR" sz="2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Review</a:t>
            </a:r>
            <a:r>
              <a:rPr lang="en-US" altLang="ko-KR" sz="2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 (</a:t>
            </a:r>
            <a:r>
              <a:rPr lang="ko-KR" altLang="en-US" sz="2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♥↑</a:t>
            </a:r>
            <a:r>
              <a:rPr lang="en-US" altLang="ko-KR" sz="2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45110" y="1083924"/>
            <a:ext cx="21493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43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Real estate</a:t>
            </a:r>
          </a:p>
          <a:p>
            <a:r>
              <a:rPr lang="en-US" altLang="ko-KR" sz="2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Transaction price</a:t>
            </a:r>
          </a:p>
        </p:txBody>
      </p:sp>
      <p:sp>
        <p:nvSpPr>
          <p:cNvPr id="45" name="모서리가 둥근 직사각형 44"/>
          <p:cNvSpPr/>
          <p:nvPr/>
        </p:nvSpPr>
        <p:spPr>
          <a:xfrm>
            <a:off x="7356396" y="4516411"/>
            <a:ext cx="2058712" cy="1082040"/>
          </a:xfrm>
          <a:prstGeom prst="round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7481283" y="4649540"/>
            <a:ext cx="1805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NAVER Search</a:t>
            </a:r>
          </a:p>
          <a:p>
            <a:r>
              <a:rPr lang="en-US" altLang="ko-KR" sz="2400" dirty="0" smtClean="0">
                <a:latin typeface="서울남산 장체 EB" panose="02020503020101020101" pitchFamily="18" charset="-127"/>
                <a:ea typeface="서울남산 장체 EB" panose="02020503020101020101" pitchFamily="18" charset="-127"/>
              </a:rPr>
              <a:t>Amount Data</a:t>
            </a:r>
          </a:p>
        </p:txBody>
      </p:sp>
    </p:spTree>
    <p:extLst>
      <p:ext uri="{BB962C8B-B14F-4D97-AF65-F5344CB8AC3E}">
        <p14:creationId xmlns:p14="http://schemas.microsoft.com/office/powerpoint/2010/main" val="357955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706</Words>
  <Application>Microsoft Office PowerPoint</Application>
  <PresentationFormat>와이드스크린</PresentationFormat>
  <Paragraphs>244</Paragraphs>
  <Slides>35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맑은 고딕</vt:lpstr>
      <vt:lpstr>서울남산 장체 EB</vt:lpstr>
      <vt:lpstr>서울남산 장체 M</vt:lpstr>
      <vt:lpstr>서울남산체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Windows User</cp:lastModifiedBy>
  <cp:revision>58</cp:revision>
  <dcterms:created xsi:type="dcterms:W3CDTF">2018-11-08T07:18:38Z</dcterms:created>
  <dcterms:modified xsi:type="dcterms:W3CDTF">2018-11-09T04:46:55Z</dcterms:modified>
</cp:coreProperties>
</file>